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6858000" cx="12192000"/>
  <p:notesSz cx="6858000" cy="9144000"/>
  <p:embeddedFontLst>
    <p:embeddedFont>
      <p:font typeface="Raleway"/>
      <p:regular r:id="rId65"/>
      <p:bold r:id="rId66"/>
      <p:italic r:id="rId67"/>
      <p:boldItalic r:id="rId68"/>
    </p:embeddedFont>
    <p:embeddedFont>
      <p:font typeface="Raleway SemiBold"/>
      <p:regular r:id="rId69"/>
      <p:bold r:id="rId70"/>
      <p:italic r:id="rId71"/>
      <p:boldItalic r:id="rId72"/>
    </p:embeddedFont>
    <p:embeddedFont>
      <p:font typeface="Lato"/>
      <p:regular r:id="rId73"/>
      <p:bold r:id="rId74"/>
      <p:italic r:id="rId75"/>
      <p:boldItalic r:id="rId76"/>
    </p:embeddedFont>
    <p:embeddedFont>
      <p:font typeface="Montserrat"/>
      <p:regular r:id="rId77"/>
      <p:bold r:id="rId78"/>
      <p:italic r:id="rId79"/>
      <p:boldItalic r:id="rId80"/>
    </p:embeddedFont>
    <p:embeddedFont>
      <p:font typeface="Montserrat Medium"/>
      <p:regular r:id="rId81"/>
      <p:bold r:id="rId82"/>
      <p:italic r:id="rId83"/>
      <p:boldItalic r:id="rId84"/>
    </p:embeddedFont>
    <p:embeddedFont>
      <p:font typeface="Century Schoolbook"/>
      <p:regular r:id="rId85"/>
      <p:bold r:id="rId86"/>
      <p:italic r:id="rId87"/>
      <p:boldItalic r:id="rId88"/>
    </p:embeddedFont>
    <p:embeddedFont>
      <p:font typeface="Raleway Medium"/>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8BE15F-4302-40AE-AC6E-1419D1B171A9}">
  <a:tblStyle styleId="{3B8BE15F-4302-40AE-AC6E-1419D1B171A9}" styleName="Table_0">
    <a:wholeTbl>
      <a:tcTxStyle b="off" i="off">
        <a:font>
          <a:latin typeface="Century Schoolbook"/>
          <a:ea typeface="Century Schoolbook"/>
          <a:cs typeface="Century Schoolbook"/>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7E8E7"/>
          </a:solidFill>
        </a:fill>
      </a:tcStyle>
    </a:wholeTbl>
    <a:band1H>
      <a:tcTxStyle/>
      <a:tcStyle>
        <a:fill>
          <a:solidFill>
            <a:srgbClr val="EFCECA"/>
          </a:solidFill>
        </a:fill>
      </a:tcStyle>
    </a:band1H>
    <a:band2H>
      <a:tcTxStyle/>
    </a:band2H>
    <a:band1V>
      <a:tcTxStyle/>
      <a:tcStyle>
        <a:fill>
          <a:solidFill>
            <a:srgbClr val="EFCECA"/>
          </a:solidFill>
        </a:fill>
      </a:tcStyle>
    </a:band1V>
    <a:band2V>
      <a:tcTxStyle/>
    </a:band2V>
    <a:lastCol>
      <a:tcTxStyle b="on" i="off">
        <a:font>
          <a:latin typeface="Century Schoolbook"/>
          <a:ea typeface="Century Schoolbook"/>
          <a:cs typeface="Century Schoolbook"/>
        </a:font>
        <a:schemeClr val="lt1"/>
      </a:tcTxStyle>
      <a:tcStyle>
        <a:fill>
          <a:solidFill>
            <a:schemeClr val="accent1"/>
          </a:solidFill>
        </a:fill>
      </a:tcStyle>
    </a:lastCol>
    <a:firstCol>
      <a:tcTxStyle b="on" i="off">
        <a:font>
          <a:latin typeface="Century Schoolbook"/>
          <a:ea typeface="Century Schoolbook"/>
          <a:cs typeface="Century Schoolbook"/>
        </a:font>
        <a:schemeClr val="lt1"/>
      </a:tcTxStyle>
      <a:tcStyle>
        <a:fill>
          <a:solidFill>
            <a:schemeClr val="accent1"/>
          </a:solidFill>
        </a:fill>
      </a:tcStyle>
    </a:firstCol>
    <a:lastRow>
      <a:tcTxStyle b="on" i="off">
        <a:font>
          <a:latin typeface="Century Schoolbook"/>
          <a:ea typeface="Century Schoolbook"/>
          <a:cs typeface="Century Schoolbook"/>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Schoolbook"/>
          <a:ea typeface="Century Schoolbook"/>
          <a:cs typeface="Century Schoolbook"/>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76C95A47-6BEB-4BB8-854C-A56530869AE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054F595-E04D-42DD-9762-688044E40E69}"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90DEBD-C03A-4AD5-948E-847CE7D22968}" styleName="Table_3">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Medium-boldItalic.fntdata"/><Relationship Id="rId83" Type="http://schemas.openxmlformats.org/officeDocument/2006/relationships/font" Target="fonts/MontserratMedium-italic.fntdata"/><Relationship Id="rId42" Type="http://schemas.openxmlformats.org/officeDocument/2006/relationships/slide" Target="slides/slide37.xml"/><Relationship Id="rId86" Type="http://schemas.openxmlformats.org/officeDocument/2006/relationships/font" Target="fonts/CenturySchoolbook-bold.fntdata"/><Relationship Id="rId41" Type="http://schemas.openxmlformats.org/officeDocument/2006/relationships/slide" Target="slides/slide36.xml"/><Relationship Id="rId85" Type="http://schemas.openxmlformats.org/officeDocument/2006/relationships/font" Target="fonts/CenturySchoolbook-regular.fntdata"/><Relationship Id="rId44" Type="http://schemas.openxmlformats.org/officeDocument/2006/relationships/slide" Target="slides/slide39.xml"/><Relationship Id="rId88" Type="http://schemas.openxmlformats.org/officeDocument/2006/relationships/font" Target="fonts/CenturySchoolbook-boldItalic.fntdata"/><Relationship Id="rId43" Type="http://schemas.openxmlformats.org/officeDocument/2006/relationships/slide" Target="slides/slide38.xml"/><Relationship Id="rId87" Type="http://schemas.openxmlformats.org/officeDocument/2006/relationships/font" Target="fonts/CenturySchoolbook-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alewayMedium-regular.fntdata"/><Relationship Id="rId80" Type="http://schemas.openxmlformats.org/officeDocument/2006/relationships/font" Target="fonts/Montserrat-boldItalic.fntdata"/><Relationship Id="rId82" Type="http://schemas.openxmlformats.org/officeDocument/2006/relationships/font" Target="fonts/MontserratMedium-bold.fntdata"/><Relationship Id="rId81"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regular.fntdata"/><Relationship Id="rId72" Type="http://schemas.openxmlformats.org/officeDocument/2006/relationships/font" Target="fonts/RalewaySemiBold-boldItalic.fntdata"/><Relationship Id="rId31" Type="http://schemas.openxmlformats.org/officeDocument/2006/relationships/slide" Target="slides/slide26.xml"/><Relationship Id="rId75" Type="http://schemas.openxmlformats.org/officeDocument/2006/relationships/font" Target="fonts/Lato-italic.fntdata"/><Relationship Id="rId30" Type="http://schemas.openxmlformats.org/officeDocument/2006/relationships/slide" Target="slides/slide25.xml"/><Relationship Id="rId74" Type="http://schemas.openxmlformats.org/officeDocument/2006/relationships/font" Target="fonts/Lato-bold.fntdata"/><Relationship Id="rId33" Type="http://schemas.openxmlformats.org/officeDocument/2006/relationships/slide" Target="slides/slide28.xml"/><Relationship Id="rId77" Type="http://schemas.openxmlformats.org/officeDocument/2006/relationships/font" Target="fonts/Montserrat-regular.fntdata"/><Relationship Id="rId32" Type="http://schemas.openxmlformats.org/officeDocument/2006/relationships/slide" Target="slides/slide27.xml"/><Relationship Id="rId76" Type="http://schemas.openxmlformats.org/officeDocument/2006/relationships/font" Target="fonts/Lato-boldItalic.fntdata"/><Relationship Id="rId35" Type="http://schemas.openxmlformats.org/officeDocument/2006/relationships/slide" Target="slides/slide30.xml"/><Relationship Id="rId79" Type="http://schemas.openxmlformats.org/officeDocument/2006/relationships/font" Target="fonts/Montserrat-italic.fntdata"/><Relationship Id="rId34" Type="http://schemas.openxmlformats.org/officeDocument/2006/relationships/slide" Target="slides/slide29.xml"/><Relationship Id="rId78" Type="http://schemas.openxmlformats.org/officeDocument/2006/relationships/font" Target="fonts/Montserrat-bold.fntdata"/><Relationship Id="rId71" Type="http://schemas.openxmlformats.org/officeDocument/2006/relationships/font" Target="fonts/RalewaySemiBold-italic.fntdata"/><Relationship Id="rId70" Type="http://schemas.openxmlformats.org/officeDocument/2006/relationships/font" Target="fonts/RalewaySemiBo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aleway-bold.fntdata"/><Relationship Id="rId21" Type="http://schemas.openxmlformats.org/officeDocument/2006/relationships/slide" Target="slides/slide16.xml"/><Relationship Id="rId65" Type="http://schemas.openxmlformats.org/officeDocument/2006/relationships/font" Target="fonts/Raleway-regular.fntdata"/><Relationship Id="rId24" Type="http://schemas.openxmlformats.org/officeDocument/2006/relationships/slide" Target="slides/slide19.xml"/><Relationship Id="rId68" Type="http://schemas.openxmlformats.org/officeDocument/2006/relationships/font" Target="fonts/Raleway-boldItalic.fntdata"/><Relationship Id="rId23" Type="http://schemas.openxmlformats.org/officeDocument/2006/relationships/slide" Target="slides/slide18.xml"/><Relationship Id="rId67" Type="http://schemas.openxmlformats.org/officeDocument/2006/relationships/font" Target="fonts/Raleway-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SemiBo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alewayMedium-italic.fntdata"/><Relationship Id="rId90" Type="http://schemas.openxmlformats.org/officeDocument/2006/relationships/font" Target="fonts/RalewayMedium-bold.fntdata"/><Relationship Id="rId92" Type="http://schemas.openxmlformats.org/officeDocument/2006/relationships/font" Target="fonts/RalewayMedium-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39d56c048_15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39d56c048_15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39d56c048_15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39d56c048_15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39d56c048_1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39d56c048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39d56c048_8_4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39d56c048_8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39d56c048_15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39d56c048_1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39d56c048_15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39d56c048_15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39d56c048_15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39d56c048_1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39d56c048_15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39d56c048_1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39d56c048_15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39d56c048_1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39d56c048_15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39d56c048_1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39d56c048_15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39d56c048_1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39d56c048_15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39d56c048_1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389489a30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389489a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38d3422f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38d3422f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39d56c048_15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39d56c048_15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38d3422f8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38d3422f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38d3422f8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38d3422f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39d56c048_15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39d56c048_15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39d56c048_15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39d56c048_15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39d56c048_15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39d56c048_15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39d56c048_16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39d56c048_1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39d56c048_16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39d56c048_1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39d56c048_16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39d56c048_1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79c498983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79c4989834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39d56c048_15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39d56c048_15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39d56c048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39d56c04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39d56c048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c39d56c048_1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39d56c048_15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39d56c048_15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39d56c048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39d56c04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c39d56c048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c39d56c04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39d56c048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39d56c04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39d56c048_1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39d56c048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39d56c04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39d56c0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39d56c048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39d56c04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39d56c048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39d56c04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39d56c048_1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c39d56c04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39d56c048_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c39d56c048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c39d56c048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c39d56c04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39d56c048_8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39d56c048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39d56c048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c39d56c048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39d56c048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c39d56c048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39d56c048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c39d56c048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39d56c048_1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39d56c048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39d56c048_1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39d56c048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39d56c048_1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39d56c048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39d56c048_1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39d56c048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39d56c048_1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39d56c048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39d56c048_16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c39d56c048_1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c39d56c048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c39d56c048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9dbf11dd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9dbf11d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39d56c048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39d56c048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9c498983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9c49898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39d56c048_15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39d56c048_1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p2"/>
          <p:cNvGrpSpPr/>
          <p:nvPr/>
        </p:nvGrpSpPr>
        <p:grpSpPr>
          <a:xfrm>
            <a:off x="1107036" y="1588427"/>
            <a:ext cx="994316" cy="61102"/>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972600" y="1763267"/>
            <a:ext cx="10250700" cy="2219700"/>
          </a:xfrm>
          <a:prstGeom prst="rect">
            <a:avLst/>
          </a:prstGeom>
        </p:spPr>
        <p:txBody>
          <a:bodyPr anchorCtr="0" anchor="t" bIns="121900" lIns="121900" spcFirstLastPara="1" rIns="121900" wrap="square" tIns="12190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15" name="Google Shape;15;p2"/>
          <p:cNvSpPr txBox="1"/>
          <p:nvPr>
            <p:ph idx="1" type="subTitle"/>
          </p:nvPr>
        </p:nvSpPr>
        <p:spPr>
          <a:xfrm>
            <a:off x="972837" y="4230533"/>
            <a:ext cx="10250700" cy="7215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1107036" y="5558926"/>
            <a:ext cx="994316" cy="61102"/>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972600" y="978600"/>
            <a:ext cx="10251300" cy="1659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78" name="Google Shape;78;p11"/>
          <p:cNvSpPr txBox="1"/>
          <p:nvPr>
            <p:ph idx="1" type="body"/>
          </p:nvPr>
        </p:nvSpPr>
        <p:spPr>
          <a:xfrm>
            <a:off x="972600" y="3030517"/>
            <a:ext cx="10251300" cy="21072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lt1"/>
              </a:buClr>
              <a:buSzPts val="1700"/>
              <a:buChar char="●"/>
              <a:defRPr>
                <a:solidFill>
                  <a:schemeClr val="lt1"/>
                </a:solidFill>
              </a:defRPr>
            </a:lvl1pPr>
            <a:lvl2pPr indent="-323850" lvl="1" marL="914400">
              <a:spcBef>
                <a:spcPts val="0"/>
              </a:spcBef>
              <a:spcAft>
                <a:spcPts val="0"/>
              </a:spcAft>
              <a:buClr>
                <a:schemeClr val="lt1"/>
              </a:buClr>
              <a:buSzPts val="1500"/>
              <a:buChar char="○"/>
              <a:defRPr>
                <a:solidFill>
                  <a:schemeClr val="lt1"/>
                </a:solidFill>
              </a:defRPr>
            </a:lvl2pPr>
            <a:lvl3pPr indent="-323850" lvl="2" marL="1371600">
              <a:spcBef>
                <a:spcPts val="0"/>
              </a:spcBef>
              <a:spcAft>
                <a:spcPts val="0"/>
              </a:spcAft>
              <a:buClr>
                <a:schemeClr val="lt1"/>
              </a:buClr>
              <a:buSzPts val="1500"/>
              <a:buChar char="■"/>
              <a:defRPr>
                <a:solidFill>
                  <a:schemeClr val="lt1"/>
                </a:solidFill>
              </a:defRPr>
            </a:lvl3pPr>
            <a:lvl4pPr indent="-323850" lvl="3" marL="1828800">
              <a:spcBef>
                <a:spcPts val="0"/>
              </a:spcBef>
              <a:spcAft>
                <a:spcPts val="0"/>
              </a:spcAft>
              <a:buClr>
                <a:schemeClr val="lt1"/>
              </a:buClr>
              <a:buSzPts val="1500"/>
              <a:buChar char="●"/>
              <a:defRPr>
                <a:solidFill>
                  <a:schemeClr val="lt1"/>
                </a:solidFill>
              </a:defRPr>
            </a:lvl4pPr>
            <a:lvl5pPr indent="-323850" lvl="4" marL="2286000">
              <a:spcBef>
                <a:spcPts val="0"/>
              </a:spcBef>
              <a:spcAft>
                <a:spcPts val="0"/>
              </a:spcAft>
              <a:buClr>
                <a:schemeClr val="lt1"/>
              </a:buClr>
              <a:buSzPts val="1500"/>
              <a:buChar char="○"/>
              <a:defRPr>
                <a:solidFill>
                  <a:schemeClr val="lt1"/>
                </a:solidFill>
              </a:defRPr>
            </a:lvl5pPr>
            <a:lvl6pPr indent="-323850" lvl="5" marL="2743200">
              <a:spcBef>
                <a:spcPts val="0"/>
              </a:spcBef>
              <a:spcAft>
                <a:spcPts val="0"/>
              </a:spcAft>
              <a:buClr>
                <a:schemeClr val="lt1"/>
              </a:buClr>
              <a:buSzPts val="1500"/>
              <a:buChar char="■"/>
              <a:defRPr>
                <a:solidFill>
                  <a:schemeClr val="lt1"/>
                </a:solidFill>
              </a:defRPr>
            </a:lvl6pPr>
            <a:lvl7pPr indent="-323850" lvl="6" marL="3200400">
              <a:spcBef>
                <a:spcPts val="0"/>
              </a:spcBef>
              <a:spcAft>
                <a:spcPts val="0"/>
              </a:spcAft>
              <a:buClr>
                <a:schemeClr val="lt1"/>
              </a:buClr>
              <a:buSzPts val="1500"/>
              <a:buChar char="●"/>
              <a:defRPr>
                <a:solidFill>
                  <a:schemeClr val="lt1"/>
                </a:solidFill>
              </a:defRPr>
            </a:lvl7pPr>
            <a:lvl8pPr indent="-323850" lvl="7" marL="3657600">
              <a:spcBef>
                <a:spcPts val="0"/>
              </a:spcBef>
              <a:spcAft>
                <a:spcPts val="0"/>
              </a:spcAft>
              <a:buClr>
                <a:schemeClr val="lt1"/>
              </a:buClr>
              <a:buSzPts val="1500"/>
              <a:buChar char="○"/>
              <a:defRPr>
                <a:solidFill>
                  <a:schemeClr val="lt1"/>
                </a:solidFill>
              </a:defRPr>
            </a:lvl8pPr>
            <a:lvl9pPr indent="-323850" lvl="8" marL="4114800">
              <a:spcBef>
                <a:spcPts val="0"/>
              </a:spcBef>
              <a:spcAft>
                <a:spcPts val="0"/>
              </a:spcAft>
              <a:buClr>
                <a:schemeClr val="lt1"/>
              </a:buClr>
              <a:buSzPts val="1500"/>
              <a:buChar char="■"/>
              <a:defRPr>
                <a:solidFill>
                  <a:schemeClr val="lt1"/>
                </a:solidFill>
              </a:defRPr>
            </a:lvl9pPr>
          </a:lstStyle>
          <a:p/>
        </p:txBody>
      </p:sp>
      <p:sp>
        <p:nvSpPr>
          <p:cNvPr id="79" name="Google Shape;79;p11"/>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82" name="Shape 82"/>
        <p:cNvGrpSpPr/>
        <p:nvPr/>
      </p:nvGrpSpPr>
      <p:grpSpPr>
        <a:xfrm>
          <a:off x="0" y="0"/>
          <a:ext cx="0" cy="0"/>
          <a:chOff x="0" y="0"/>
          <a:chExt cx="0" cy="0"/>
        </a:xfrm>
      </p:grpSpPr>
      <p:sp>
        <p:nvSpPr>
          <p:cNvPr id="83" name="Google Shape;83;p13"/>
          <p:cNvSpPr/>
          <p:nvPr/>
        </p:nvSpPr>
        <p:spPr>
          <a:xfrm>
            <a:off x="0" y="5105400"/>
            <a:ext cx="11292900" cy="175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txBox="1"/>
          <p:nvPr>
            <p:ph type="title"/>
          </p:nvPr>
        </p:nvSpPr>
        <p:spPr>
          <a:xfrm>
            <a:off x="914400" y="5257800"/>
            <a:ext cx="9982200" cy="914400"/>
          </a:xfrm>
          <a:prstGeom prst="rect">
            <a:avLst/>
          </a:prstGeom>
          <a:noFill/>
          <a:ln>
            <a:noFill/>
          </a:ln>
        </p:spPr>
        <p:txBody>
          <a:bodyPr anchorCtr="0" anchor="b" bIns="45700" lIns="91425" spcFirstLastPara="1" rIns="91425" wrap="square" tIns="27425">
            <a:normAutofit/>
          </a:bodyPr>
          <a:lstStyle>
            <a:lvl1pPr lvl="0" rtl="0" algn="l">
              <a:lnSpc>
                <a:spcPct val="90000"/>
              </a:lnSpc>
              <a:spcBef>
                <a:spcPts val="0"/>
              </a:spcBef>
              <a:spcAft>
                <a:spcPts val="0"/>
              </a:spcAft>
              <a:buClr>
                <a:schemeClr val="lt1"/>
              </a:buClr>
              <a:buSzPts val="2800"/>
              <a:buFont typeface="Century Schoolbook"/>
              <a:buNone/>
              <a:defRPr b="1" sz="2800">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5" name="Google Shape;85;p13"/>
          <p:cNvSpPr/>
          <p:nvPr>
            <p:ph idx="2" type="pic"/>
          </p:nvPr>
        </p:nvSpPr>
        <p:spPr>
          <a:xfrm>
            <a:off x="0" y="0"/>
            <a:ext cx="11292900" cy="5128800"/>
          </a:xfrm>
          <a:prstGeom prst="rect">
            <a:avLst/>
          </a:prstGeom>
          <a:noFill/>
          <a:ln>
            <a:noFill/>
          </a:ln>
        </p:spPr>
        <p:txBody>
          <a:bodyPr anchorCtr="0" anchor="t" bIns="45700" lIns="91425" spcFirstLastPara="1" rIns="91425" wrap="square" tIns="45700">
            <a:noAutofit/>
          </a:bodyPr>
          <a:lstStyle>
            <a:lvl1pPr lvl="0" marR="0" rtl="0" algn="l">
              <a:lnSpc>
                <a:spcPct val="95000"/>
              </a:lnSpc>
              <a:spcBef>
                <a:spcPts val="1400"/>
              </a:spcBef>
              <a:spcAft>
                <a:spcPts val="0"/>
              </a:spcAft>
              <a:buClr>
                <a:schemeClr val="accent1"/>
              </a:buClr>
              <a:buSzPts val="2560"/>
              <a:buFont typeface="Arial"/>
              <a:buNone/>
              <a:defRPr b="0" i="0" sz="3200" u="none" cap="none" strike="noStrike">
                <a:solidFill>
                  <a:srgbClr val="595959"/>
                </a:solidFill>
                <a:latin typeface="Century Schoolbook"/>
                <a:ea typeface="Century Schoolbook"/>
                <a:cs typeface="Century Schoolbook"/>
                <a:sym typeface="Century Schoolbook"/>
              </a:defRPr>
            </a:lvl1pPr>
            <a:lvl2pPr lvl="1" marR="0" rtl="0" algn="l">
              <a:lnSpc>
                <a:spcPct val="90000"/>
              </a:lnSpc>
              <a:spcBef>
                <a:spcPts val="300"/>
              </a:spcBef>
              <a:spcAft>
                <a:spcPts val="0"/>
              </a:spcAft>
              <a:buClr>
                <a:schemeClr val="accent1"/>
              </a:buClr>
              <a:buSzPts val="2800"/>
              <a:buFont typeface="Noto Sans Symbols"/>
              <a:buNone/>
              <a:defRPr b="0" i="0" sz="2800" u="none" cap="none" strike="noStrike">
                <a:solidFill>
                  <a:srgbClr val="595959"/>
                </a:solidFill>
                <a:latin typeface="Century Schoolbook"/>
                <a:ea typeface="Century Schoolbook"/>
                <a:cs typeface="Century Schoolbook"/>
                <a:sym typeface="Century Schoolbook"/>
              </a:defRPr>
            </a:lvl2pPr>
            <a:lvl3pPr lvl="2" marR="0" rtl="0" algn="l">
              <a:lnSpc>
                <a:spcPct val="90000"/>
              </a:lnSpc>
              <a:spcBef>
                <a:spcPts val="300"/>
              </a:spcBef>
              <a:spcAft>
                <a:spcPts val="0"/>
              </a:spcAft>
              <a:buClr>
                <a:schemeClr val="accent1"/>
              </a:buClr>
              <a:buSzPts val="2400"/>
              <a:buFont typeface="Noto Sans Symbols"/>
              <a:buNone/>
              <a:defRPr b="0" i="0" sz="2400" u="none" cap="none" strike="noStrike">
                <a:solidFill>
                  <a:srgbClr val="595959"/>
                </a:solidFill>
                <a:latin typeface="Century Schoolbook"/>
                <a:ea typeface="Century Schoolbook"/>
                <a:cs typeface="Century Schoolbook"/>
                <a:sym typeface="Century Schoolbook"/>
              </a:defRPr>
            </a:lvl3pPr>
            <a:lvl4pPr lvl="3"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4pPr>
            <a:lvl5pPr lvl="4"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5pPr>
            <a:lvl6pPr lvl="5"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6pPr>
            <a:lvl7pPr lvl="6"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7pPr>
            <a:lvl8pPr lvl="7" marR="0" rtl="0" algn="l">
              <a:lnSpc>
                <a:spcPct val="90000"/>
              </a:lnSpc>
              <a:spcBef>
                <a:spcPts val="300"/>
              </a:spcBef>
              <a:spcAft>
                <a:spcPts val="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8pPr>
            <a:lvl9pPr lvl="8" marR="0" rtl="0" algn="l">
              <a:lnSpc>
                <a:spcPct val="90000"/>
              </a:lnSpc>
              <a:spcBef>
                <a:spcPts val="300"/>
              </a:spcBef>
              <a:spcAft>
                <a:spcPts val="300"/>
              </a:spcAft>
              <a:buClr>
                <a:schemeClr val="accent1"/>
              </a:buClr>
              <a:buSzPts val="2000"/>
              <a:buFont typeface="Noto Sans Symbols"/>
              <a:buNone/>
              <a:defRPr b="0" i="0" sz="2000" u="none" cap="none" strike="noStrike">
                <a:solidFill>
                  <a:srgbClr val="595959"/>
                </a:solidFill>
                <a:latin typeface="Century Schoolbook"/>
                <a:ea typeface="Century Schoolbook"/>
                <a:cs typeface="Century Schoolbook"/>
                <a:sym typeface="Century Schoolbook"/>
              </a:defRPr>
            </a:lvl9pPr>
          </a:lstStyle>
          <a:p/>
        </p:txBody>
      </p:sp>
      <p:sp>
        <p:nvSpPr>
          <p:cNvPr id="86" name="Google Shape;86;p13"/>
          <p:cNvSpPr txBox="1"/>
          <p:nvPr>
            <p:ph idx="1" type="body"/>
          </p:nvPr>
        </p:nvSpPr>
        <p:spPr>
          <a:xfrm>
            <a:off x="914400" y="6108589"/>
            <a:ext cx="9982200" cy="597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800"/>
              </a:spcBef>
              <a:spcAft>
                <a:spcPts val="0"/>
              </a:spcAft>
              <a:buSzPts val="1120"/>
              <a:buNone/>
              <a:defRPr sz="1400">
                <a:solidFill>
                  <a:srgbClr val="BFBFBF"/>
                </a:solidFill>
              </a:defRPr>
            </a:lvl1pPr>
            <a:lvl2pPr indent="-228600" lvl="1" marL="914400" rtl="0" algn="l">
              <a:lnSpc>
                <a:spcPct val="90000"/>
              </a:lnSpc>
              <a:spcBef>
                <a:spcPts val="300"/>
              </a:spcBef>
              <a:spcAft>
                <a:spcPts val="0"/>
              </a:spcAft>
              <a:buSzPts val="1200"/>
              <a:buNone/>
              <a:defRPr sz="1200"/>
            </a:lvl2pPr>
            <a:lvl3pPr indent="-228600" lvl="2" marL="1371600" rtl="0" algn="l">
              <a:lnSpc>
                <a:spcPct val="90000"/>
              </a:lnSpc>
              <a:spcBef>
                <a:spcPts val="300"/>
              </a:spcBef>
              <a:spcAft>
                <a:spcPts val="0"/>
              </a:spcAft>
              <a:buSzPts val="1000"/>
              <a:buNone/>
              <a:defRPr sz="1000"/>
            </a:lvl3pPr>
            <a:lvl4pPr indent="-228600" lvl="3" marL="1828800" rtl="0" algn="l">
              <a:lnSpc>
                <a:spcPct val="90000"/>
              </a:lnSpc>
              <a:spcBef>
                <a:spcPts val="300"/>
              </a:spcBef>
              <a:spcAft>
                <a:spcPts val="0"/>
              </a:spcAft>
              <a:buSzPts val="900"/>
              <a:buNone/>
              <a:defRPr sz="900"/>
            </a:lvl4pPr>
            <a:lvl5pPr indent="-228600" lvl="4" marL="2286000" rtl="0" algn="l">
              <a:lnSpc>
                <a:spcPct val="90000"/>
              </a:lnSpc>
              <a:spcBef>
                <a:spcPts val="300"/>
              </a:spcBef>
              <a:spcAft>
                <a:spcPts val="0"/>
              </a:spcAft>
              <a:buSzPts val="900"/>
              <a:buNone/>
              <a:defRPr sz="900"/>
            </a:lvl5pPr>
            <a:lvl6pPr indent="-228600" lvl="5" marL="2743200" rtl="0" algn="l">
              <a:lnSpc>
                <a:spcPct val="90000"/>
              </a:lnSpc>
              <a:spcBef>
                <a:spcPts val="300"/>
              </a:spcBef>
              <a:spcAft>
                <a:spcPts val="0"/>
              </a:spcAft>
              <a:buSzPts val="900"/>
              <a:buNone/>
              <a:defRPr sz="900"/>
            </a:lvl6pPr>
            <a:lvl7pPr indent="-228600" lvl="6" marL="3200400" rtl="0" algn="l">
              <a:lnSpc>
                <a:spcPct val="90000"/>
              </a:lnSpc>
              <a:spcBef>
                <a:spcPts val="300"/>
              </a:spcBef>
              <a:spcAft>
                <a:spcPts val="0"/>
              </a:spcAft>
              <a:buSzPts val="900"/>
              <a:buNone/>
              <a:defRPr sz="900"/>
            </a:lvl7pPr>
            <a:lvl8pPr indent="-228600" lvl="7" marL="3657600" rtl="0" algn="l">
              <a:lnSpc>
                <a:spcPct val="90000"/>
              </a:lnSpc>
              <a:spcBef>
                <a:spcPts val="300"/>
              </a:spcBef>
              <a:spcAft>
                <a:spcPts val="0"/>
              </a:spcAft>
              <a:buSzPts val="900"/>
              <a:buNone/>
              <a:defRPr sz="900"/>
            </a:lvl8pPr>
            <a:lvl9pPr indent="-228600" lvl="8" marL="4114800" rtl="0" algn="l">
              <a:lnSpc>
                <a:spcPct val="90000"/>
              </a:lnSpc>
              <a:spcBef>
                <a:spcPts val="300"/>
              </a:spcBef>
              <a:spcAft>
                <a:spcPts val="300"/>
              </a:spcAft>
              <a:buSzPts val="900"/>
              <a:buNone/>
              <a:defRPr sz="900"/>
            </a:lvl9pPr>
          </a:lstStyle>
          <a:p/>
        </p:txBody>
      </p:sp>
      <p:sp>
        <p:nvSpPr>
          <p:cNvPr id="87" name="Google Shape;87;p13"/>
          <p:cNvSpPr txBox="1"/>
          <p:nvPr>
            <p:ph idx="10" type="dt"/>
          </p:nvPr>
        </p:nvSpPr>
        <p:spPr>
          <a:xfrm rot="-5400000">
            <a:off x="10797529" y="998549"/>
            <a:ext cx="1905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3"/>
          <p:cNvSpPr txBox="1"/>
          <p:nvPr>
            <p:ph idx="11" type="ftr"/>
          </p:nvPr>
        </p:nvSpPr>
        <p:spPr>
          <a:xfrm rot="-5400000">
            <a:off x="9959328" y="4046550"/>
            <a:ext cx="3581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3"/>
          <p:cNvSpPr txBox="1"/>
          <p:nvPr>
            <p:ph idx="12" type="sldNum"/>
          </p:nvPr>
        </p:nvSpPr>
        <p:spPr>
          <a:xfrm>
            <a:off x="11292840" y="6172200"/>
            <a:ext cx="914400" cy="593700"/>
          </a:xfrm>
          <a:prstGeom prst="rect">
            <a:avLst/>
          </a:prstGeom>
          <a:noFill/>
          <a:ln>
            <a:noFill/>
          </a:ln>
        </p:spPr>
        <p:txBody>
          <a:bodyPr anchorCtr="0" anchor="ctr" bIns="45700" lIns="45700" spcFirstLastPara="1" rIns="45700" wrap="square" tIns="45700">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90" name="Shape 90"/>
        <p:cNvGrpSpPr/>
        <p:nvPr/>
      </p:nvGrpSpPr>
      <p:grpSpPr>
        <a:xfrm>
          <a:off x="0" y="0"/>
          <a:ext cx="0" cy="0"/>
          <a:chOff x="0" y="0"/>
          <a:chExt cx="0" cy="0"/>
        </a:xfrm>
      </p:grpSpPr>
      <p:sp>
        <p:nvSpPr>
          <p:cNvPr id="91" name="Google Shape;91;p14"/>
          <p:cNvSpPr txBox="1"/>
          <p:nvPr>
            <p:ph type="title"/>
          </p:nvPr>
        </p:nvSpPr>
        <p:spPr>
          <a:xfrm>
            <a:off x="1261872" y="294198"/>
            <a:ext cx="9692700" cy="1397100"/>
          </a:xfrm>
          <a:prstGeom prst="rect">
            <a:avLst/>
          </a:prstGeom>
          <a:noFill/>
          <a:ln>
            <a:noFill/>
          </a:ln>
        </p:spPr>
        <p:txBody>
          <a:bodyPr anchorCtr="0" anchor="b" bIns="45700" lIns="91425" spcFirstLastPara="1" rIns="91425" wrap="square" tIns="27425">
            <a:norm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2" name="Google Shape;92;p14"/>
          <p:cNvSpPr txBox="1"/>
          <p:nvPr>
            <p:ph idx="1" type="body"/>
          </p:nvPr>
        </p:nvSpPr>
        <p:spPr>
          <a:xfrm>
            <a:off x="1261872" y="1828800"/>
            <a:ext cx="8595300" cy="4351200"/>
          </a:xfrm>
          <a:prstGeom prst="rect">
            <a:avLst/>
          </a:prstGeom>
          <a:noFill/>
          <a:ln>
            <a:noFill/>
          </a:ln>
        </p:spPr>
        <p:txBody>
          <a:bodyPr anchorCtr="0" anchor="t" bIns="45700" lIns="91425" spcFirstLastPara="1" rIns="91425" wrap="square" tIns="45700">
            <a:normAutofit/>
          </a:bodyPr>
          <a:lstStyle>
            <a:lvl1pPr indent="-320040" lvl="0" marL="457200" rtl="0" algn="l">
              <a:lnSpc>
                <a:spcPct val="95000"/>
              </a:lnSpc>
              <a:spcBef>
                <a:spcPts val="1400"/>
              </a:spcBef>
              <a:spcAft>
                <a:spcPts val="0"/>
              </a:spcAft>
              <a:buSzPts val="1440"/>
              <a:buChar char="●"/>
              <a:defRPr/>
            </a:lvl1pPr>
            <a:lvl2pPr indent="-342900" lvl="1" marL="914400" rtl="0" algn="l">
              <a:lnSpc>
                <a:spcPct val="90000"/>
              </a:lnSpc>
              <a:spcBef>
                <a:spcPts val="30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93" name="Google Shape;93;p14"/>
          <p:cNvSpPr txBox="1"/>
          <p:nvPr>
            <p:ph idx="10" type="dt"/>
          </p:nvPr>
        </p:nvSpPr>
        <p:spPr>
          <a:xfrm rot="-5400000">
            <a:off x="10797529" y="998549"/>
            <a:ext cx="1905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4"/>
          <p:cNvSpPr txBox="1"/>
          <p:nvPr>
            <p:ph idx="11" type="ftr"/>
          </p:nvPr>
        </p:nvSpPr>
        <p:spPr>
          <a:xfrm rot="-5400000">
            <a:off x="9959328" y="4046550"/>
            <a:ext cx="3581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14"/>
          <p:cNvSpPr txBox="1"/>
          <p:nvPr>
            <p:ph idx="12" type="sldNum"/>
          </p:nvPr>
        </p:nvSpPr>
        <p:spPr>
          <a:xfrm>
            <a:off x="11292840" y="6172200"/>
            <a:ext cx="914400" cy="593700"/>
          </a:xfrm>
          <a:prstGeom prst="rect">
            <a:avLst/>
          </a:prstGeom>
          <a:noFill/>
          <a:ln>
            <a:noFill/>
          </a:ln>
        </p:spPr>
        <p:txBody>
          <a:bodyPr anchorCtr="0" anchor="ctr" bIns="45700" lIns="45700" spcFirstLastPara="1" rIns="45700" wrap="square" tIns="45700">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it-IT"/>
              <a:t>‹#›</a:t>
            </a:fld>
            <a:endParaRPr/>
          </a:p>
        </p:txBody>
      </p:sp>
      <p:sp>
        <p:nvSpPr>
          <p:cNvPr id="96" name="Google Shape;96;p14"/>
          <p:cNvSpPr/>
          <p:nvPr/>
        </p:nvSpPr>
        <p:spPr>
          <a:xfrm>
            <a:off x="0" y="0"/>
            <a:ext cx="457200" cy="6858000"/>
          </a:xfrm>
          <a:prstGeom prst="rect">
            <a:avLst/>
          </a:prstGeom>
          <a:solidFill>
            <a:srgbClr val="A5A1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97" name="Shape 97"/>
        <p:cNvGrpSpPr/>
        <p:nvPr/>
      </p:nvGrpSpPr>
      <p:grpSpPr>
        <a:xfrm>
          <a:off x="0" y="0"/>
          <a:ext cx="0" cy="0"/>
          <a:chOff x="0" y="0"/>
          <a:chExt cx="0" cy="0"/>
        </a:xfrm>
      </p:grpSpPr>
      <p:sp>
        <p:nvSpPr>
          <p:cNvPr id="98" name="Google Shape;98;p15"/>
          <p:cNvSpPr txBox="1"/>
          <p:nvPr>
            <p:ph type="title"/>
          </p:nvPr>
        </p:nvSpPr>
        <p:spPr>
          <a:xfrm rot="5400000">
            <a:off x="6938100" y="2091600"/>
            <a:ext cx="5897700" cy="2476500"/>
          </a:xfrm>
          <a:prstGeom prst="rect">
            <a:avLst/>
          </a:prstGeom>
          <a:noFill/>
          <a:ln>
            <a:noFill/>
          </a:ln>
        </p:spPr>
        <p:txBody>
          <a:bodyPr anchorCtr="0" anchor="b" bIns="45700" lIns="91425" spcFirstLastPara="1" rIns="91425" wrap="square" tIns="27425">
            <a:norm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9" name="Google Shape;99;p15"/>
          <p:cNvSpPr txBox="1"/>
          <p:nvPr>
            <p:ph idx="1" type="body"/>
          </p:nvPr>
        </p:nvSpPr>
        <p:spPr>
          <a:xfrm rot="5400000">
            <a:off x="1680300" y="-537300"/>
            <a:ext cx="5897700" cy="7734300"/>
          </a:xfrm>
          <a:prstGeom prst="rect">
            <a:avLst/>
          </a:prstGeom>
          <a:noFill/>
          <a:ln>
            <a:noFill/>
          </a:ln>
        </p:spPr>
        <p:txBody>
          <a:bodyPr anchorCtr="0" anchor="t" bIns="45700" lIns="91425" spcFirstLastPara="1" rIns="91425" wrap="square" tIns="45700">
            <a:normAutofit/>
          </a:bodyPr>
          <a:lstStyle>
            <a:lvl1pPr indent="-320040" lvl="0" marL="457200" rtl="0" algn="l">
              <a:lnSpc>
                <a:spcPct val="95000"/>
              </a:lnSpc>
              <a:spcBef>
                <a:spcPts val="1400"/>
              </a:spcBef>
              <a:spcAft>
                <a:spcPts val="0"/>
              </a:spcAft>
              <a:buSzPts val="1440"/>
              <a:buChar char="●"/>
              <a:defRPr/>
            </a:lvl1pPr>
            <a:lvl2pPr indent="-342900" lvl="1" marL="914400" rtl="0" algn="l">
              <a:lnSpc>
                <a:spcPct val="90000"/>
              </a:lnSpc>
              <a:spcBef>
                <a:spcPts val="30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100" name="Google Shape;100;p15"/>
          <p:cNvSpPr txBox="1"/>
          <p:nvPr>
            <p:ph idx="10" type="dt"/>
          </p:nvPr>
        </p:nvSpPr>
        <p:spPr>
          <a:xfrm rot="-5400000">
            <a:off x="10797529" y="998549"/>
            <a:ext cx="19050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5"/>
          <p:cNvSpPr txBox="1"/>
          <p:nvPr>
            <p:ph idx="11" type="ftr"/>
          </p:nvPr>
        </p:nvSpPr>
        <p:spPr>
          <a:xfrm rot="-5400000">
            <a:off x="9959328" y="4046550"/>
            <a:ext cx="3581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5"/>
          <p:cNvSpPr txBox="1"/>
          <p:nvPr>
            <p:ph idx="12" type="sldNum"/>
          </p:nvPr>
        </p:nvSpPr>
        <p:spPr>
          <a:xfrm>
            <a:off x="11292840" y="6172200"/>
            <a:ext cx="914400" cy="593700"/>
          </a:xfrm>
          <a:prstGeom prst="rect">
            <a:avLst/>
          </a:prstGeom>
          <a:noFill/>
          <a:ln>
            <a:noFill/>
          </a:ln>
        </p:spPr>
        <p:txBody>
          <a:bodyPr anchorCtr="0" anchor="ctr" bIns="45700" lIns="45700" spcFirstLastPara="1" rIns="45700" wrap="square" tIns="45700">
            <a:norm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it-IT"/>
              <a:t>‹#›</a:t>
            </a:fld>
            <a:endParaRPr/>
          </a:p>
        </p:txBody>
      </p:sp>
      <p:sp>
        <p:nvSpPr>
          <p:cNvPr id="103" name="Google Shape;103;p15"/>
          <p:cNvSpPr/>
          <p:nvPr/>
        </p:nvSpPr>
        <p:spPr>
          <a:xfrm>
            <a:off x="0" y="0"/>
            <a:ext cx="457200" cy="6858000"/>
          </a:xfrm>
          <a:prstGeom prst="rect">
            <a:avLst/>
          </a:prstGeom>
          <a:solidFill>
            <a:srgbClr val="A5A1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1107036" y="1588427"/>
            <a:ext cx="994316" cy="61102"/>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22" name="Google Shape;22;p3"/>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 name="Google Shape;25;p4"/>
          <p:cNvGrpSpPr/>
          <p:nvPr/>
        </p:nvGrpSpPr>
        <p:grpSpPr>
          <a:xfrm>
            <a:off x="1107036" y="1588427"/>
            <a:ext cx="994316" cy="61102"/>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972600" y="1758200"/>
            <a:ext cx="102516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29" name="Google Shape;29;p4"/>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0" name="Google Shape;30;p4"/>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 name="Google Shape;33;p5"/>
          <p:cNvGrpSpPr/>
          <p:nvPr/>
        </p:nvGrpSpPr>
        <p:grpSpPr>
          <a:xfrm>
            <a:off x="1107036" y="1588427"/>
            <a:ext cx="994316" cy="61102"/>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37" name="Google Shape;37;p5"/>
          <p:cNvSpPr txBox="1"/>
          <p:nvPr>
            <p:ph idx="1" type="body"/>
          </p:nvPr>
        </p:nvSpPr>
        <p:spPr>
          <a:xfrm>
            <a:off x="972434" y="2771833"/>
            <a:ext cx="50325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8" name="Google Shape;38;p5"/>
          <p:cNvSpPr txBox="1"/>
          <p:nvPr>
            <p:ph idx="2" type="body"/>
          </p:nvPr>
        </p:nvSpPr>
        <p:spPr>
          <a:xfrm>
            <a:off x="6191471" y="2771833"/>
            <a:ext cx="50325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9" name="Google Shape;39;p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2" name="Google Shape;42;p6"/>
          <p:cNvGrpSpPr/>
          <p:nvPr/>
        </p:nvGrpSpPr>
        <p:grpSpPr>
          <a:xfrm>
            <a:off x="1107036" y="1588427"/>
            <a:ext cx="994316" cy="61102"/>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46" name="Google Shape;46;p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 name="Google Shape;49;p7"/>
          <p:cNvGrpSpPr/>
          <p:nvPr/>
        </p:nvGrpSpPr>
        <p:grpSpPr>
          <a:xfrm>
            <a:off x="1107036" y="1588427"/>
            <a:ext cx="994316" cy="61102"/>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973333" y="1758200"/>
            <a:ext cx="4401300" cy="18420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53" name="Google Shape;53;p7"/>
          <p:cNvSpPr txBox="1"/>
          <p:nvPr>
            <p:ph idx="1" type="body"/>
          </p:nvPr>
        </p:nvSpPr>
        <p:spPr>
          <a:xfrm>
            <a:off x="961633" y="3708967"/>
            <a:ext cx="4401300" cy="21300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4" name="Google Shape;54;p7"/>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1107036" y="5558926"/>
            <a:ext cx="994316" cy="61102"/>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972600" y="1152400"/>
            <a:ext cx="9361500" cy="39801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0" name="Google Shape;60;p8"/>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3" name="Google Shape;63;p9"/>
          <p:cNvGrpSpPr/>
          <p:nvPr/>
        </p:nvGrpSpPr>
        <p:grpSpPr>
          <a:xfrm>
            <a:off x="1107036" y="1588427"/>
            <a:ext cx="994316" cy="61102"/>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67" name="Google Shape;67;p9"/>
          <p:cNvSpPr txBox="1"/>
          <p:nvPr>
            <p:ph idx="1" type="subTitle"/>
          </p:nvPr>
        </p:nvSpPr>
        <p:spPr>
          <a:xfrm>
            <a:off x="966600" y="4215367"/>
            <a:ext cx="4401300" cy="10119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8" name="Google Shape;68;p9"/>
          <p:cNvSpPr txBox="1"/>
          <p:nvPr>
            <p:ph idx="2" type="body"/>
          </p:nvPr>
        </p:nvSpPr>
        <p:spPr>
          <a:xfrm>
            <a:off x="6898967" y="1803500"/>
            <a:ext cx="4499100" cy="4034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69" name="Google Shape;69;p9"/>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966600" y="5830068"/>
            <a:ext cx="102633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72" name="Google Shape;72;p10"/>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1pPr>
            <a:lvl2pPr lvl="1">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2pPr>
            <a:lvl3pPr lvl="2">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3pPr>
            <a:lvl4pPr lvl="3">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4pPr>
            <a:lvl5pPr lvl="4">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5pPr>
            <a:lvl6pPr lvl="5">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6pPr>
            <a:lvl7pPr lvl="6">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7pPr>
            <a:lvl8pPr lvl="7">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8pPr>
            <a:lvl9pPr lvl="8">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23850" lvl="1" marL="9144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indent="-323850" lvl="2" marL="13716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indent="-323850" lvl="3" marL="18288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indent="-323850" lvl="4" marL="22860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indent="-323850" lvl="5" marL="27432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indent="-323850" lvl="6" marL="32004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indent="-323850" lvl="7" marL="36576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indent="-323850" lvl="8" marL="41148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9pPr>
          </a:lstStyle>
          <a:p/>
        </p:txBody>
      </p:sp>
      <p:sp>
        <p:nvSpPr>
          <p:cNvPr id="8" name="Google Shape;8;p1"/>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3.jpg"/><Relationship Id="rId12" Type="http://schemas.openxmlformats.org/officeDocument/2006/relationships/image" Target="../media/image8.jpg"/><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6.png"/><Relationship Id="rId9"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5.jpg"/><Relationship Id="rId8"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0.jpg"/><Relationship Id="rId5"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8.jpg"/><Relationship Id="rId4" Type="http://schemas.openxmlformats.org/officeDocument/2006/relationships/image" Target="../media/image20.jp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hyperlink" Target="http://drive.google.com/file/d/1mjEXjYqJ_JTCjHKrFv0_9GYnIgHrakgw/view" TargetMode="Externa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3.jpg"/><Relationship Id="rId4" Type="http://schemas.openxmlformats.org/officeDocument/2006/relationships/image" Target="../media/image43.jpg"/><Relationship Id="rId5"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hyperlink" Target="http://drive.google.com/file/d/1gvS5KwkWEskFoQ1j-C9aKZO4FseBhxim/view" TargetMode="External"/><Relationship Id="rId4" Type="http://schemas.openxmlformats.org/officeDocument/2006/relationships/image" Target="../media/image36.jpg"/><Relationship Id="rId5" Type="http://schemas.openxmlformats.org/officeDocument/2006/relationships/hyperlink" Target="http://drive.google.com/file/d/1W43lRoturemB-TA7E9J5ZIdhNhGp53VI/view" TargetMode="External"/><Relationship Id="rId6"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41.jpg"/><Relationship Id="rId4" Type="http://schemas.openxmlformats.org/officeDocument/2006/relationships/hyperlink" Target="http://drive.google.com/file/d/1gyoSM9jPl80-0d1HDwrI6xC8bau_R1qD/view" TargetMode="External"/><Relationship Id="rId5" Type="http://schemas.openxmlformats.org/officeDocument/2006/relationships/image" Target="../media/image4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5.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hyperlink" Target="http://drive.google.com/file/d/17ynVmGtlTO5R4jS-MF0jd-jsY6wIdENI/view" TargetMode="External"/><Relationship Id="rId4" Type="http://schemas.openxmlformats.org/officeDocument/2006/relationships/image" Target="../media/image4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hyperlink" Target="http://drive.google.com/file/d/1ORhGC6MQjZtFwVnbARPorPbYAi8zwPvb/view" TargetMode="External"/><Relationship Id="rId4" Type="http://schemas.openxmlformats.org/officeDocument/2006/relationships/image" Target="../media/image5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hyperlink" Target="http://drive.google.com/file/d/1XU16e-XM6Rp4yasrDLR69dlzEVrfhcNY/view" TargetMode="External"/><Relationship Id="rId4" Type="http://schemas.openxmlformats.org/officeDocument/2006/relationships/image" Target="../media/image5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972600" y="118875"/>
            <a:ext cx="10251300" cy="16596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it-IT"/>
              <a:t>SAURUSS</a:t>
            </a:r>
            <a:endParaRPr/>
          </a:p>
        </p:txBody>
      </p:sp>
      <p:sp>
        <p:nvSpPr>
          <p:cNvPr id="109" name="Google Shape;109;p16"/>
          <p:cNvSpPr txBox="1"/>
          <p:nvPr>
            <p:ph idx="1" type="body"/>
          </p:nvPr>
        </p:nvSpPr>
        <p:spPr>
          <a:xfrm>
            <a:off x="972600" y="1561325"/>
            <a:ext cx="10251300" cy="4179900"/>
          </a:xfrm>
          <a:prstGeom prst="rect">
            <a:avLst/>
          </a:prstGeom>
        </p:spPr>
        <p:txBody>
          <a:bodyPr anchorCtr="0" anchor="t" bIns="121900" lIns="121900" spcFirstLastPara="1" rIns="121900" wrap="square" tIns="121900">
            <a:normAutofit lnSpcReduction="20000"/>
          </a:bodyPr>
          <a:lstStyle/>
          <a:p>
            <a:pPr indent="0" lvl="0" marL="0" rtl="0" algn="l">
              <a:lnSpc>
                <a:spcPct val="100000"/>
              </a:lnSpc>
              <a:spcBef>
                <a:spcPts val="0"/>
              </a:spcBef>
              <a:spcAft>
                <a:spcPts val="0"/>
              </a:spcAft>
              <a:buNone/>
            </a:pPr>
            <a:r>
              <a:rPr b="1" lang="it-IT" sz="4400">
                <a:solidFill>
                  <a:schemeClr val="accent3"/>
                </a:solidFill>
                <a:latin typeface="Raleway"/>
                <a:ea typeface="Raleway"/>
                <a:cs typeface="Raleway"/>
                <a:sym typeface="Raleway"/>
              </a:rPr>
              <a:t>S</a:t>
            </a:r>
            <a:r>
              <a:rPr b="1" lang="it-IT" sz="4400">
                <a:latin typeface="Raleway"/>
                <a:ea typeface="Raleway"/>
                <a:cs typeface="Raleway"/>
                <a:sym typeface="Raleway"/>
              </a:rPr>
              <a:t>mart </a:t>
            </a:r>
            <a:endParaRPr b="1" sz="4400">
              <a:latin typeface="Raleway"/>
              <a:ea typeface="Raleway"/>
              <a:cs typeface="Raleway"/>
              <a:sym typeface="Raleway"/>
            </a:endParaRPr>
          </a:p>
          <a:p>
            <a:pPr indent="0" lvl="0" marL="0" rtl="0" algn="l">
              <a:lnSpc>
                <a:spcPct val="100000"/>
              </a:lnSpc>
              <a:spcBef>
                <a:spcPts val="0"/>
              </a:spcBef>
              <a:spcAft>
                <a:spcPts val="0"/>
              </a:spcAft>
              <a:buNone/>
            </a:pPr>
            <a:r>
              <a:rPr b="1" lang="it-IT" sz="4400">
                <a:solidFill>
                  <a:schemeClr val="accent3"/>
                </a:solidFill>
                <a:latin typeface="Raleway"/>
                <a:ea typeface="Raleway"/>
                <a:cs typeface="Raleway"/>
                <a:sym typeface="Raleway"/>
              </a:rPr>
              <a:t>A</a:t>
            </a:r>
            <a:r>
              <a:rPr b="1" lang="it-IT" sz="4400">
                <a:latin typeface="Raleway"/>
                <a:ea typeface="Raleway"/>
                <a:cs typeface="Raleway"/>
                <a:sym typeface="Raleway"/>
              </a:rPr>
              <a:t>utonomous </a:t>
            </a:r>
            <a:endParaRPr b="1" sz="4400">
              <a:latin typeface="Raleway"/>
              <a:ea typeface="Raleway"/>
              <a:cs typeface="Raleway"/>
              <a:sym typeface="Raleway"/>
            </a:endParaRPr>
          </a:p>
          <a:p>
            <a:pPr indent="0" lvl="0" marL="0" rtl="0" algn="l">
              <a:lnSpc>
                <a:spcPct val="100000"/>
              </a:lnSpc>
              <a:spcBef>
                <a:spcPts val="0"/>
              </a:spcBef>
              <a:spcAft>
                <a:spcPts val="0"/>
              </a:spcAft>
              <a:buNone/>
            </a:pPr>
            <a:r>
              <a:rPr b="1" lang="it-IT" sz="4400">
                <a:solidFill>
                  <a:schemeClr val="accent3"/>
                </a:solidFill>
                <a:latin typeface="Raleway"/>
                <a:ea typeface="Raleway"/>
                <a:cs typeface="Raleway"/>
                <a:sym typeface="Raleway"/>
              </a:rPr>
              <a:t>U</a:t>
            </a:r>
            <a:r>
              <a:rPr b="1" lang="it-IT" sz="4400">
                <a:latin typeface="Raleway"/>
                <a:ea typeface="Raleway"/>
                <a:cs typeface="Raleway"/>
                <a:sym typeface="Raleway"/>
              </a:rPr>
              <a:t>AV </a:t>
            </a:r>
            <a:endParaRPr b="1" sz="4400">
              <a:latin typeface="Raleway"/>
              <a:ea typeface="Raleway"/>
              <a:cs typeface="Raleway"/>
              <a:sym typeface="Raleway"/>
            </a:endParaRPr>
          </a:p>
          <a:p>
            <a:pPr indent="0" lvl="0" marL="0" rtl="0" algn="l">
              <a:lnSpc>
                <a:spcPct val="100000"/>
              </a:lnSpc>
              <a:spcBef>
                <a:spcPts val="0"/>
              </a:spcBef>
              <a:spcAft>
                <a:spcPts val="0"/>
              </a:spcAft>
              <a:buNone/>
            </a:pPr>
            <a:r>
              <a:rPr b="1" lang="it-IT" sz="4400">
                <a:solidFill>
                  <a:schemeClr val="accent3"/>
                </a:solidFill>
                <a:latin typeface="Raleway"/>
                <a:ea typeface="Raleway"/>
                <a:cs typeface="Raleway"/>
                <a:sym typeface="Raleway"/>
              </a:rPr>
              <a:t>R</a:t>
            </a:r>
            <a:r>
              <a:rPr b="1" lang="it-IT" sz="4400">
                <a:latin typeface="Raleway"/>
                <a:ea typeface="Raleway"/>
                <a:cs typeface="Raleway"/>
                <a:sym typeface="Raleway"/>
              </a:rPr>
              <a:t>ecognizer for </a:t>
            </a:r>
            <a:endParaRPr b="1" sz="4400">
              <a:latin typeface="Raleway"/>
              <a:ea typeface="Raleway"/>
              <a:cs typeface="Raleway"/>
              <a:sym typeface="Raleway"/>
            </a:endParaRPr>
          </a:p>
          <a:p>
            <a:pPr indent="0" lvl="0" marL="0" rtl="0" algn="l">
              <a:lnSpc>
                <a:spcPct val="100000"/>
              </a:lnSpc>
              <a:spcBef>
                <a:spcPts val="0"/>
              </a:spcBef>
              <a:spcAft>
                <a:spcPts val="0"/>
              </a:spcAft>
              <a:buNone/>
            </a:pPr>
            <a:r>
              <a:rPr b="1" lang="it-IT" sz="4400">
                <a:solidFill>
                  <a:schemeClr val="accent3"/>
                </a:solidFill>
                <a:latin typeface="Raleway"/>
                <a:ea typeface="Raleway"/>
                <a:cs typeface="Raleway"/>
                <a:sym typeface="Raleway"/>
              </a:rPr>
              <a:t>U</a:t>
            </a:r>
            <a:r>
              <a:rPr b="1" lang="it-IT" sz="4400">
                <a:latin typeface="Raleway"/>
                <a:ea typeface="Raleway"/>
                <a:cs typeface="Raleway"/>
                <a:sym typeface="Raleway"/>
              </a:rPr>
              <a:t>niversal </a:t>
            </a:r>
            <a:endParaRPr b="1" sz="4400">
              <a:latin typeface="Raleway"/>
              <a:ea typeface="Raleway"/>
              <a:cs typeface="Raleway"/>
              <a:sym typeface="Raleway"/>
            </a:endParaRPr>
          </a:p>
          <a:p>
            <a:pPr indent="0" lvl="0" marL="0" rtl="0" algn="l">
              <a:lnSpc>
                <a:spcPct val="100000"/>
              </a:lnSpc>
              <a:spcBef>
                <a:spcPts val="0"/>
              </a:spcBef>
              <a:spcAft>
                <a:spcPts val="0"/>
              </a:spcAft>
              <a:buNone/>
            </a:pPr>
            <a:r>
              <a:rPr b="1" lang="it-IT" sz="4400">
                <a:solidFill>
                  <a:schemeClr val="accent3"/>
                </a:solidFill>
                <a:latin typeface="Raleway"/>
                <a:ea typeface="Raleway"/>
                <a:cs typeface="Raleway"/>
                <a:sym typeface="Raleway"/>
              </a:rPr>
              <a:t>S</a:t>
            </a:r>
            <a:r>
              <a:rPr b="1" lang="it-IT" sz="4400">
                <a:latin typeface="Raleway"/>
                <a:ea typeface="Raleway"/>
                <a:cs typeface="Raleway"/>
                <a:sym typeface="Raleway"/>
              </a:rPr>
              <a:t>urveillance </a:t>
            </a:r>
            <a:endParaRPr b="1" sz="4400">
              <a:latin typeface="Raleway"/>
              <a:ea typeface="Raleway"/>
              <a:cs typeface="Raleway"/>
              <a:sym typeface="Raleway"/>
            </a:endParaRPr>
          </a:p>
          <a:p>
            <a:pPr indent="0" lvl="0" marL="0" rtl="0" algn="l">
              <a:lnSpc>
                <a:spcPct val="100000"/>
              </a:lnSpc>
              <a:spcBef>
                <a:spcPts val="0"/>
              </a:spcBef>
              <a:spcAft>
                <a:spcPts val="0"/>
              </a:spcAft>
              <a:buClr>
                <a:schemeClr val="accent1"/>
              </a:buClr>
              <a:buSzPts val="4400"/>
              <a:buFont typeface="Calibri"/>
              <a:buNone/>
            </a:pPr>
            <a:r>
              <a:rPr b="1" lang="it-IT" sz="4400">
                <a:solidFill>
                  <a:schemeClr val="accent3"/>
                </a:solidFill>
                <a:latin typeface="Raleway"/>
                <a:ea typeface="Raleway"/>
                <a:cs typeface="Raleway"/>
                <a:sym typeface="Raleway"/>
              </a:rPr>
              <a:t>S</a:t>
            </a:r>
            <a:r>
              <a:rPr b="1" lang="it-IT" sz="4400">
                <a:latin typeface="Raleway"/>
                <a:ea typeface="Raleway"/>
                <a:cs typeface="Raleway"/>
                <a:sym typeface="Raleway"/>
              </a:rPr>
              <a:t>ystem</a:t>
            </a:r>
            <a:endParaRPr sz="40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it-IT"/>
              <a:t>From Idea to Prototype: the differences</a:t>
            </a:r>
            <a:endParaRPr/>
          </a:p>
        </p:txBody>
      </p:sp>
      <p:sp>
        <p:nvSpPr>
          <p:cNvPr id="177" name="Google Shape;177;p25"/>
          <p:cNvSpPr txBox="1"/>
          <p:nvPr>
            <p:ph idx="1" type="body"/>
          </p:nvPr>
        </p:nvSpPr>
        <p:spPr>
          <a:xfrm>
            <a:off x="972600" y="2771825"/>
            <a:ext cx="10251600" cy="3350100"/>
          </a:xfrm>
          <a:prstGeom prst="rect">
            <a:avLst/>
          </a:prstGeom>
        </p:spPr>
        <p:txBody>
          <a:bodyPr anchorCtr="0" anchor="t" bIns="121900" lIns="121900" spcFirstLastPara="1" rIns="121900" wrap="square" tIns="121900">
            <a:normAutofit/>
          </a:bodyPr>
          <a:lstStyle/>
          <a:p>
            <a:pPr indent="-355600" lvl="0" marL="457200" rtl="0" algn="l">
              <a:lnSpc>
                <a:spcPct val="100000"/>
              </a:lnSpc>
              <a:spcBef>
                <a:spcPts val="0"/>
              </a:spcBef>
              <a:spcAft>
                <a:spcPts val="0"/>
              </a:spcAft>
              <a:buClr>
                <a:schemeClr val="dk2"/>
              </a:buClr>
              <a:buSzPts val="2000"/>
              <a:buFont typeface="Raleway Medium"/>
              <a:buChar char="●"/>
            </a:pPr>
            <a:r>
              <a:rPr lang="it-IT" sz="2000">
                <a:solidFill>
                  <a:schemeClr val="dk2"/>
                </a:solidFill>
                <a:latin typeface="Raleway Medium"/>
                <a:ea typeface="Raleway Medium"/>
                <a:cs typeface="Raleway Medium"/>
                <a:sym typeface="Raleway Medium"/>
              </a:rPr>
              <a:t>We used Telegram Bot in conjunction with the companion app for demo purposes (it shows we can easily switch between using a third party service and our cloud server)</a:t>
            </a:r>
            <a:br>
              <a:rPr lang="it-IT" sz="2000">
                <a:solidFill>
                  <a:schemeClr val="dk2"/>
                </a:solidFill>
                <a:latin typeface="Raleway Medium"/>
                <a:ea typeface="Raleway Medium"/>
                <a:cs typeface="Raleway Medium"/>
                <a:sym typeface="Raleway Medium"/>
              </a:rPr>
            </a:br>
            <a:endParaRPr sz="2000">
              <a:solidFill>
                <a:schemeClr val="dk2"/>
              </a:solidFill>
              <a:latin typeface="Raleway Medium"/>
              <a:ea typeface="Raleway Medium"/>
              <a:cs typeface="Raleway Medium"/>
              <a:sym typeface="Raleway Medium"/>
            </a:endParaRPr>
          </a:p>
          <a:p>
            <a:pPr indent="-355600" lvl="0" marL="457200" rtl="0" algn="l">
              <a:lnSpc>
                <a:spcPct val="100000"/>
              </a:lnSpc>
              <a:spcBef>
                <a:spcPts val="0"/>
              </a:spcBef>
              <a:spcAft>
                <a:spcPts val="0"/>
              </a:spcAft>
              <a:buClr>
                <a:schemeClr val="dk2"/>
              </a:buClr>
              <a:buSzPts val="2000"/>
              <a:buFont typeface="Raleway Medium"/>
              <a:buChar char="●"/>
            </a:pPr>
            <a:r>
              <a:rPr lang="it-IT" sz="2000">
                <a:solidFill>
                  <a:schemeClr val="dk2"/>
                </a:solidFill>
                <a:latin typeface="Raleway Medium"/>
                <a:ea typeface="Raleway Medium"/>
                <a:cs typeface="Raleway Medium"/>
                <a:sym typeface="Raleway Medium"/>
              </a:rPr>
              <a:t>We used a drone without a GPS and added Aruco Pose estimation to increase autonomous drive accuracy</a:t>
            </a:r>
            <a:br>
              <a:rPr lang="it-IT" sz="2000">
                <a:solidFill>
                  <a:schemeClr val="dk2"/>
                </a:solidFill>
                <a:latin typeface="Raleway Medium"/>
                <a:ea typeface="Raleway Medium"/>
                <a:cs typeface="Raleway Medium"/>
                <a:sym typeface="Raleway Medium"/>
              </a:rPr>
            </a:br>
            <a:endParaRPr sz="2000">
              <a:solidFill>
                <a:schemeClr val="dk2"/>
              </a:solidFill>
              <a:latin typeface="Raleway Medium"/>
              <a:ea typeface="Raleway Medium"/>
              <a:cs typeface="Raleway Medium"/>
              <a:sym typeface="Raleway Medium"/>
            </a:endParaRPr>
          </a:p>
          <a:p>
            <a:pPr indent="-355600" lvl="0" marL="457200" rtl="0" algn="l">
              <a:lnSpc>
                <a:spcPct val="100000"/>
              </a:lnSpc>
              <a:spcBef>
                <a:spcPts val="0"/>
              </a:spcBef>
              <a:spcAft>
                <a:spcPts val="0"/>
              </a:spcAft>
              <a:buClr>
                <a:schemeClr val="dk2"/>
              </a:buClr>
              <a:buSzPts val="2000"/>
              <a:buFont typeface="Raleway Medium"/>
              <a:buChar char="●"/>
            </a:pPr>
            <a:r>
              <a:rPr lang="it-IT" sz="2000">
                <a:solidFill>
                  <a:schemeClr val="dk2"/>
                </a:solidFill>
                <a:latin typeface="Raleway Medium"/>
                <a:ea typeface="Raleway Medium"/>
                <a:cs typeface="Raleway Medium"/>
                <a:sym typeface="Raleway Medium"/>
              </a:rPr>
              <a:t>We used both Raspberry Pi4 and a Laptop pc for testing and debugging the bridge script</a:t>
            </a:r>
            <a:endParaRPr sz="2000">
              <a:solidFill>
                <a:schemeClr val="dk2"/>
              </a:solidFill>
              <a:latin typeface="Raleway Medium"/>
              <a:ea typeface="Raleway Medium"/>
              <a:cs typeface="Raleway Medium"/>
              <a:sym typeface="Raleway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anim calcmode="lin" valueType="num">
                                      <p:cBhvr additive="base">
                                        <p:cTn dur="600"/>
                                        <p:tgtEl>
                                          <p:spTgt spid="17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anim calcmode="lin" valueType="num">
                                      <p:cBhvr additive="base">
                                        <p:cTn dur="600"/>
                                        <p:tgtEl>
                                          <p:spTgt spid="17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anim calcmode="lin" valueType="num">
                                      <p:cBhvr additive="base">
                                        <p:cTn dur="600"/>
                                        <p:tgtEl>
                                          <p:spTgt spid="17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1249650" y="342250"/>
            <a:ext cx="9692700" cy="665700"/>
          </a:xfrm>
          <a:prstGeom prst="rect">
            <a:avLst/>
          </a:prstGeom>
          <a:noFill/>
          <a:ln>
            <a:noFill/>
          </a:ln>
        </p:spPr>
        <p:txBody>
          <a:bodyPr anchorCtr="0" anchor="t" bIns="45700" lIns="91425" spcFirstLastPara="1" rIns="91425" wrap="square" tIns="27425">
            <a:noAutofit/>
          </a:bodyPr>
          <a:lstStyle/>
          <a:p>
            <a:pPr indent="0" lvl="0" marL="0" rtl="0" algn="ctr">
              <a:lnSpc>
                <a:spcPct val="90000"/>
              </a:lnSpc>
              <a:spcBef>
                <a:spcPts val="0"/>
              </a:spcBef>
              <a:spcAft>
                <a:spcPts val="0"/>
              </a:spcAft>
              <a:buClr>
                <a:schemeClr val="accent1"/>
              </a:buClr>
              <a:buSzPts val="4400"/>
              <a:buFont typeface="Century Schoolbook"/>
              <a:buNone/>
            </a:pPr>
            <a:r>
              <a:rPr lang="it-IT" sz="4500">
                <a:solidFill>
                  <a:schemeClr val="dk1"/>
                </a:solidFill>
              </a:rPr>
              <a:t>Simplified</a:t>
            </a:r>
            <a:r>
              <a:rPr lang="it-IT" sz="4500">
                <a:solidFill>
                  <a:schemeClr val="dk1"/>
                </a:solidFill>
              </a:rPr>
              <a:t> Architecture</a:t>
            </a:r>
            <a:endParaRPr sz="4500">
              <a:solidFill>
                <a:schemeClr val="dk1"/>
              </a:solidFill>
            </a:endParaRPr>
          </a:p>
        </p:txBody>
      </p:sp>
      <p:pic>
        <p:nvPicPr>
          <p:cNvPr id="183" name="Google Shape;183;p26"/>
          <p:cNvPicPr preferRelativeResize="0"/>
          <p:nvPr/>
        </p:nvPicPr>
        <p:blipFill>
          <a:blip r:embed="rId3">
            <a:alphaModFix/>
          </a:blip>
          <a:stretch>
            <a:fillRect/>
          </a:stretch>
        </p:blipFill>
        <p:spPr>
          <a:xfrm>
            <a:off x="484200" y="1753625"/>
            <a:ext cx="11707800" cy="377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7"/>
          <p:cNvPicPr preferRelativeResize="0"/>
          <p:nvPr/>
        </p:nvPicPr>
        <p:blipFill>
          <a:blip r:embed="rId3">
            <a:alphaModFix/>
          </a:blip>
          <a:stretch>
            <a:fillRect/>
          </a:stretch>
        </p:blipFill>
        <p:spPr>
          <a:xfrm>
            <a:off x="2293113" y="152400"/>
            <a:ext cx="7605786" cy="6553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8"/>
          <p:cNvPicPr preferRelativeResize="0"/>
          <p:nvPr/>
        </p:nvPicPr>
        <p:blipFill>
          <a:blip r:embed="rId3">
            <a:alphaModFix/>
          </a:blip>
          <a:stretch>
            <a:fillRect/>
          </a:stretch>
        </p:blipFill>
        <p:spPr>
          <a:xfrm>
            <a:off x="1428937" y="176800"/>
            <a:ext cx="1291410" cy="1590587"/>
          </a:xfrm>
          <a:prstGeom prst="rect">
            <a:avLst/>
          </a:prstGeom>
          <a:noFill/>
          <a:ln>
            <a:noFill/>
          </a:ln>
        </p:spPr>
      </p:pic>
      <p:pic>
        <p:nvPicPr>
          <p:cNvPr id="194" name="Google Shape;194;p28"/>
          <p:cNvPicPr preferRelativeResize="0"/>
          <p:nvPr/>
        </p:nvPicPr>
        <p:blipFill>
          <a:blip r:embed="rId4">
            <a:alphaModFix/>
          </a:blip>
          <a:stretch>
            <a:fillRect/>
          </a:stretch>
        </p:blipFill>
        <p:spPr>
          <a:xfrm>
            <a:off x="3865074" y="326394"/>
            <a:ext cx="1291400" cy="1291398"/>
          </a:xfrm>
          <a:prstGeom prst="rect">
            <a:avLst/>
          </a:prstGeom>
          <a:noFill/>
          <a:ln>
            <a:noFill/>
          </a:ln>
        </p:spPr>
      </p:pic>
      <p:pic>
        <p:nvPicPr>
          <p:cNvPr id="195" name="Google Shape;195;p28"/>
          <p:cNvPicPr preferRelativeResize="0"/>
          <p:nvPr/>
        </p:nvPicPr>
        <p:blipFill>
          <a:blip r:embed="rId5">
            <a:alphaModFix/>
          </a:blip>
          <a:stretch>
            <a:fillRect/>
          </a:stretch>
        </p:blipFill>
        <p:spPr>
          <a:xfrm>
            <a:off x="6040521" y="190691"/>
            <a:ext cx="2083742" cy="1562795"/>
          </a:xfrm>
          <a:prstGeom prst="rect">
            <a:avLst/>
          </a:prstGeom>
          <a:noFill/>
          <a:ln>
            <a:noFill/>
          </a:ln>
        </p:spPr>
      </p:pic>
      <p:pic>
        <p:nvPicPr>
          <p:cNvPr id="196" name="Google Shape;196;p28"/>
          <p:cNvPicPr preferRelativeResize="0"/>
          <p:nvPr/>
        </p:nvPicPr>
        <p:blipFill>
          <a:blip r:embed="rId6">
            <a:alphaModFix/>
          </a:blip>
          <a:stretch>
            <a:fillRect/>
          </a:stretch>
        </p:blipFill>
        <p:spPr>
          <a:xfrm>
            <a:off x="8249610" y="176800"/>
            <a:ext cx="2783540" cy="1590586"/>
          </a:xfrm>
          <a:prstGeom prst="rect">
            <a:avLst/>
          </a:prstGeom>
          <a:noFill/>
          <a:ln>
            <a:noFill/>
          </a:ln>
        </p:spPr>
      </p:pic>
      <p:pic>
        <p:nvPicPr>
          <p:cNvPr id="197" name="Google Shape;197;p28"/>
          <p:cNvPicPr preferRelativeResize="0"/>
          <p:nvPr/>
        </p:nvPicPr>
        <p:blipFill rotWithShape="1">
          <a:blip r:embed="rId7">
            <a:alphaModFix/>
          </a:blip>
          <a:srcRect b="0" l="3200" r="-3200" t="0"/>
          <a:stretch/>
        </p:blipFill>
        <p:spPr>
          <a:xfrm>
            <a:off x="526400" y="2287095"/>
            <a:ext cx="3680447" cy="2145980"/>
          </a:xfrm>
          <a:prstGeom prst="rect">
            <a:avLst/>
          </a:prstGeom>
          <a:noFill/>
          <a:ln>
            <a:noFill/>
          </a:ln>
        </p:spPr>
      </p:pic>
      <p:pic>
        <p:nvPicPr>
          <p:cNvPr id="198" name="Google Shape;198;p28"/>
          <p:cNvPicPr preferRelativeResize="0"/>
          <p:nvPr/>
        </p:nvPicPr>
        <p:blipFill>
          <a:blip r:embed="rId8">
            <a:alphaModFix/>
          </a:blip>
          <a:stretch>
            <a:fillRect/>
          </a:stretch>
        </p:blipFill>
        <p:spPr>
          <a:xfrm>
            <a:off x="4329533" y="2297986"/>
            <a:ext cx="2083743" cy="1590586"/>
          </a:xfrm>
          <a:prstGeom prst="rect">
            <a:avLst/>
          </a:prstGeom>
          <a:noFill/>
          <a:ln>
            <a:noFill/>
          </a:ln>
        </p:spPr>
      </p:pic>
      <p:pic>
        <p:nvPicPr>
          <p:cNvPr id="199" name="Google Shape;199;p28"/>
          <p:cNvPicPr preferRelativeResize="0"/>
          <p:nvPr/>
        </p:nvPicPr>
        <p:blipFill>
          <a:blip r:embed="rId9">
            <a:alphaModFix/>
          </a:blip>
          <a:stretch>
            <a:fillRect/>
          </a:stretch>
        </p:blipFill>
        <p:spPr>
          <a:xfrm>
            <a:off x="6980437" y="2624981"/>
            <a:ext cx="4052710" cy="1114501"/>
          </a:xfrm>
          <a:prstGeom prst="rect">
            <a:avLst/>
          </a:prstGeom>
          <a:noFill/>
          <a:ln>
            <a:noFill/>
          </a:ln>
        </p:spPr>
      </p:pic>
      <p:pic>
        <p:nvPicPr>
          <p:cNvPr id="200" name="Google Shape;200;p28"/>
          <p:cNvPicPr preferRelativeResize="0"/>
          <p:nvPr/>
        </p:nvPicPr>
        <p:blipFill>
          <a:blip r:embed="rId10">
            <a:alphaModFix/>
          </a:blip>
          <a:stretch>
            <a:fillRect/>
          </a:stretch>
        </p:blipFill>
        <p:spPr>
          <a:xfrm>
            <a:off x="863783" y="4255198"/>
            <a:ext cx="2507604" cy="1458503"/>
          </a:xfrm>
          <a:prstGeom prst="rect">
            <a:avLst/>
          </a:prstGeom>
          <a:noFill/>
          <a:ln>
            <a:noFill/>
          </a:ln>
        </p:spPr>
      </p:pic>
      <p:pic>
        <p:nvPicPr>
          <p:cNvPr id="201" name="Google Shape;201;p28"/>
          <p:cNvPicPr preferRelativeResize="0"/>
          <p:nvPr/>
        </p:nvPicPr>
        <p:blipFill>
          <a:blip r:embed="rId11">
            <a:alphaModFix/>
          </a:blip>
          <a:stretch>
            <a:fillRect/>
          </a:stretch>
        </p:blipFill>
        <p:spPr>
          <a:xfrm>
            <a:off x="4427730" y="4433067"/>
            <a:ext cx="2083741" cy="1102758"/>
          </a:xfrm>
          <a:prstGeom prst="rect">
            <a:avLst/>
          </a:prstGeom>
          <a:noFill/>
          <a:ln>
            <a:noFill/>
          </a:ln>
        </p:spPr>
      </p:pic>
      <p:pic>
        <p:nvPicPr>
          <p:cNvPr id="202" name="Google Shape;202;p28"/>
          <p:cNvPicPr preferRelativeResize="0"/>
          <p:nvPr/>
        </p:nvPicPr>
        <p:blipFill>
          <a:blip r:embed="rId12">
            <a:alphaModFix/>
          </a:blip>
          <a:stretch>
            <a:fillRect/>
          </a:stretch>
        </p:blipFill>
        <p:spPr>
          <a:xfrm>
            <a:off x="7567825" y="4159838"/>
            <a:ext cx="3092054" cy="1291375"/>
          </a:xfrm>
          <a:prstGeom prst="rect">
            <a:avLst/>
          </a:prstGeom>
          <a:noFill/>
          <a:ln>
            <a:noFill/>
          </a:ln>
        </p:spPr>
      </p:pic>
      <p:sp>
        <p:nvSpPr>
          <p:cNvPr id="203" name="Google Shape;203;p28"/>
          <p:cNvSpPr txBox="1"/>
          <p:nvPr>
            <p:ph idx="1" type="body"/>
          </p:nvPr>
        </p:nvSpPr>
        <p:spPr>
          <a:xfrm>
            <a:off x="966600" y="5830068"/>
            <a:ext cx="10263300" cy="614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b="1" lang="it-IT" sz="3000">
                <a:solidFill>
                  <a:srgbClr val="434343"/>
                </a:solidFill>
                <a:latin typeface="Raleway"/>
                <a:ea typeface="Raleway"/>
                <a:cs typeface="Raleway"/>
                <a:sym typeface="Raleway"/>
              </a:rPr>
              <a:t>HARDWARE </a:t>
            </a:r>
            <a:r>
              <a:rPr b="1" lang="it-IT" sz="3000">
                <a:solidFill>
                  <a:srgbClr val="434343"/>
                </a:solidFill>
                <a:latin typeface="Raleway"/>
                <a:ea typeface="Raleway"/>
                <a:cs typeface="Raleway"/>
                <a:sym typeface="Raleway"/>
              </a:rPr>
              <a:t>AND SOFTWARE USED</a:t>
            </a:r>
            <a:endParaRPr b="1" sz="3000">
              <a:solidFill>
                <a:srgbClr val="434343"/>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898772" y="76548"/>
            <a:ext cx="7177800" cy="5832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Century Schoolbook"/>
              <a:buNone/>
            </a:pPr>
            <a:r>
              <a:rPr lang="it-IT" sz="3000">
                <a:solidFill>
                  <a:schemeClr val="lt1"/>
                </a:solidFill>
                <a:highlight>
                  <a:schemeClr val="dk1"/>
                </a:highlight>
              </a:rPr>
              <a:t>Prototype</a:t>
            </a:r>
            <a:endParaRPr sz="3000">
              <a:solidFill>
                <a:schemeClr val="lt1"/>
              </a:solidFill>
              <a:highlight>
                <a:schemeClr val="dk1"/>
              </a:highlight>
            </a:endParaRPr>
          </a:p>
        </p:txBody>
      </p:sp>
      <p:graphicFrame>
        <p:nvGraphicFramePr>
          <p:cNvPr id="209" name="Google Shape;209;p29"/>
          <p:cNvGraphicFramePr/>
          <p:nvPr/>
        </p:nvGraphicFramePr>
        <p:xfrm>
          <a:off x="825022" y="786075"/>
          <a:ext cx="3000000" cy="3000000"/>
        </p:xfrm>
        <a:graphic>
          <a:graphicData uri="http://schemas.openxmlformats.org/drawingml/2006/table">
            <a:tbl>
              <a:tblPr bandRow="1" firstRow="1">
                <a:noFill/>
                <a:tableStyleId>{3B8BE15F-4302-40AE-AC6E-1419D1B171A9}</a:tableStyleId>
              </a:tblPr>
              <a:tblGrid>
                <a:gridCol w="5448400"/>
                <a:gridCol w="5725050"/>
              </a:tblGrid>
              <a:tr h="473475">
                <a:tc>
                  <a:txBody>
                    <a:bodyPr/>
                    <a:lstStyle/>
                    <a:p>
                      <a:pPr indent="0" lvl="0" marL="0" marR="0" rtl="0" algn="l">
                        <a:spcBef>
                          <a:spcPts val="0"/>
                        </a:spcBef>
                        <a:spcAft>
                          <a:spcPts val="0"/>
                        </a:spcAft>
                        <a:buNone/>
                      </a:pPr>
                      <a:r>
                        <a:rPr lang="it-IT" sz="1800" u="none" cap="none" strike="noStrike"/>
                        <a:t>Hardware used</a:t>
                      </a:r>
                      <a:endParaRPr/>
                    </a:p>
                  </a:txBody>
                  <a:tcPr marT="45725" marB="45725" marR="91450" marL="91450"/>
                </a:tc>
                <a:tc>
                  <a:txBody>
                    <a:bodyPr/>
                    <a:lstStyle/>
                    <a:p>
                      <a:pPr indent="0" lvl="0" marL="0" marR="0" rtl="0" algn="l">
                        <a:spcBef>
                          <a:spcPts val="0"/>
                        </a:spcBef>
                        <a:spcAft>
                          <a:spcPts val="0"/>
                        </a:spcAft>
                        <a:buNone/>
                      </a:pPr>
                      <a:r>
                        <a:t/>
                      </a:r>
                      <a:endParaRPr/>
                    </a:p>
                  </a:txBody>
                  <a:tcPr marT="45725" marB="45725" marR="91450" marL="91450"/>
                </a:tc>
              </a:tr>
              <a:tr h="914400">
                <a:tc>
                  <a:txBody>
                    <a:bodyPr/>
                    <a:lstStyle/>
                    <a:p>
                      <a:pPr indent="0" lvl="0" marL="0" marR="0" rtl="0" algn="l">
                        <a:spcBef>
                          <a:spcPts val="0"/>
                        </a:spcBef>
                        <a:spcAft>
                          <a:spcPts val="0"/>
                        </a:spcAft>
                        <a:buNone/>
                      </a:pPr>
                      <a:r>
                        <a:rPr lang="it-IT" sz="1800"/>
                        <a:t>Microcontroller</a:t>
                      </a:r>
                      <a:r>
                        <a:rPr lang="it-IT" sz="1800"/>
                        <a:t> (2x) (Sensors Modules)</a:t>
                      </a:r>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t>Arduino UNO Rev. 3</a:t>
                      </a:r>
                      <a:endParaRPr sz="1800"/>
                    </a:p>
                  </a:txBody>
                  <a:tcPr marT="45725" marB="45725" marR="91450" marL="91450">
                    <a:solidFill>
                      <a:schemeClr val="lt1"/>
                    </a:solidFill>
                  </a:tcPr>
                </a:tc>
              </a:tr>
              <a:tr h="665200">
                <a:tc>
                  <a:txBody>
                    <a:bodyPr/>
                    <a:lstStyle/>
                    <a:p>
                      <a:pPr indent="0" lvl="0" marL="0" marR="0" rtl="0" algn="l">
                        <a:spcBef>
                          <a:spcPts val="0"/>
                        </a:spcBef>
                        <a:spcAft>
                          <a:spcPts val="0"/>
                        </a:spcAft>
                        <a:buNone/>
                      </a:pPr>
                      <a:r>
                        <a:rPr lang="it-IT" sz="1800"/>
                        <a:t>Sensor Hub (Bridge)</a:t>
                      </a:r>
                      <a:endParaRPr sz="1800"/>
                    </a:p>
                  </a:txBody>
                  <a:tcPr marT="45725" marB="45725" marR="91450" marL="91450">
                    <a:solidFill>
                      <a:schemeClr val="lt2"/>
                    </a:solidFill>
                  </a:tcPr>
                </a:tc>
                <a:tc>
                  <a:txBody>
                    <a:bodyPr/>
                    <a:lstStyle/>
                    <a:p>
                      <a:pPr indent="0" lvl="0" marL="0" marR="0" rtl="0" algn="l">
                        <a:spcBef>
                          <a:spcPts val="0"/>
                        </a:spcBef>
                        <a:spcAft>
                          <a:spcPts val="0"/>
                        </a:spcAft>
                        <a:buNone/>
                      </a:pPr>
                      <a:r>
                        <a:rPr lang="it-IT" sz="1800"/>
                        <a:t>Raspberry Pi 4</a:t>
                      </a:r>
                      <a:endParaRPr sz="1800"/>
                    </a:p>
                  </a:txBody>
                  <a:tcPr marT="45725" marB="45725" marR="91450" marL="91450">
                    <a:solidFill>
                      <a:schemeClr val="lt2"/>
                    </a:solidFill>
                  </a:tcPr>
                </a:tc>
              </a:tr>
              <a:tr h="665200">
                <a:tc>
                  <a:txBody>
                    <a:bodyPr/>
                    <a:lstStyle/>
                    <a:p>
                      <a:pPr indent="0" lvl="0" marL="0" marR="0" rtl="0" algn="l">
                        <a:spcBef>
                          <a:spcPts val="0"/>
                        </a:spcBef>
                        <a:spcAft>
                          <a:spcPts val="0"/>
                        </a:spcAft>
                        <a:buNone/>
                      </a:pPr>
                      <a:r>
                        <a:rPr lang="it-IT" sz="1800"/>
                        <a:t>Server Cloud</a:t>
                      </a:r>
                      <a:endParaRPr sz="1800"/>
                    </a:p>
                  </a:txBody>
                  <a:tcPr marT="45725" marB="45725" marR="91450" marL="91450">
                    <a:solidFill>
                      <a:schemeClr val="lt1"/>
                    </a:solidFill>
                  </a:tcPr>
                </a:tc>
                <a:tc>
                  <a:txBody>
                    <a:bodyPr/>
                    <a:lstStyle/>
                    <a:p>
                      <a:pPr indent="0" lvl="0" marL="0" marR="0" rtl="0" algn="l">
                        <a:spcBef>
                          <a:spcPts val="0"/>
                        </a:spcBef>
                        <a:spcAft>
                          <a:spcPts val="0"/>
                        </a:spcAft>
                        <a:buNone/>
                      </a:pPr>
                      <a:r>
                        <a:rPr lang="it-IT" sz="1800"/>
                        <a:t>Raspberry Pi 2B</a:t>
                      </a:r>
                      <a:endParaRPr sz="1800"/>
                    </a:p>
                  </a:txBody>
                  <a:tcPr marT="45725" marB="45725" marR="91450" marL="91450">
                    <a:solidFill>
                      <a:schemeClr val="lt1"/>
                    </a:solidFill>
                  </a:tcPr>
                </a:tc>
              </a:tr>
              <a:tr h="946400">
                <a:tc>
                  <a:txBody>
                    <a:bodyPr/>
                    <a:lstStyle/>
                    <a:p>
                      <a:pPr indent="0" lvl="0" marL="0" rtl="0" algn="l">
                        <a:spcBef>
                          <a:spcPts val="0"/>
                        </a:spcBef>
                        <a:spcAft>
                          <a:spcPts val="0"/>
                        </a:spcAft>
                        <a:buNone/>
                      </a:pPr>
                      <a:r>
                        <a:rPr lang="it-IT" sz="1800"/>
                        <a:t>Drone (UAV)</a:t>
                      </a:r>
                      <a:endParaRPr sz="1800"/>
                    </a:p>
                  </a:txBody>
                  <a:tcPr marT="45725" marB="45725" marR="91450" marL="91450">
                    <a:solidFill>
                      <a:schemeClr val="lt2"/>
                    </a:solidFill>
                  </a:tcPr>
                </a:tc>
                <a:tc>
                  <a:txBody>
                    <a:bodyPr/>
                    <a:lstStyle/>
                    <a:p>
                      <a:pPr indent="0" lvl="0" marL="0" rtl="0" algn="l">
                        <a:spcBef>
                          <a:spcPts val="0"/>
                        </a:spcBef>
                        <a:spcAft>
                          <a:spcPts val="0"/>
                        </a:spcAft>
                        <a:buClr>
                          <a:schemeClr val="dk1"/>
                        </a:buClr>
                        <a:buFont typeface="Arial"/>
                        <a:buNone/>
                      </a:pPr>
                      <a:r>
                        <a:rPr lang="it-IT" sz="1800"/>
                        <a:t>DJI </a:t>
                      </a:r>
                      <a:r>
                        <a:rPr lang="it-IT" sz="1800"/>
                        <a:t>Tello EDU</a:t>
                      </a:r>
                      <a:endParaRPr sz="1800"/>
                    </a:p>
                  </a:txBody>
                  <a:tcPr marT="45725" marB="45725" marR="91450" marL="91450">
                    <a:solidFill>
                      <a:schemeClr val="lt2"/>
                    </a:solidFill>
                  </a:tcPr>
                </a:tc>
              </a:tr>
              <a:tr h="946400">
                <a:tc>
                  <a:txBody>
                    <a:bodyPr/>
                    <a:lstStyle/>
                    <a:p>
                      <a:pPr indent="0" lvl="0" marL="0" rtl="0" algn="l">
                        <a:spcBef>
                          <a:spcPts val="0"/>
                        </a:spcBef>
                        <a:spcAft>
                          <a:spcPts val="0"/>
                        </a:spcAft>
                        <a:buNone/>
                      </a:pPr>
                      <a:r>
                        <a:rPr lang="it-IT" sz="1800"/>
                        <a:t>Smartphone (Client)</a:t>
                      </a:r>
                      <a:endParaRPr sz="1800"/>
                    </a:p>
                  </a:txBody>
                  <a:tcPr marT="45725" marB="45725" marR="91450" marL="91450">
                    <a:solidFill>
                      <a:schemeClr val="lt1"/>
                    </a:solidFill>
                  </a:tcPr>
                </a:tc>
                <a:tc>
                  <a:txBody>
                    <a:bodyPr/>
                    <a:lstStyle/>
                    <a:p>
                      <a:pPr indent="0" lvl="0" marL="0" rtl="0" algn="l">
                        <a:spcBef>
                          <a:spcPts val="0"/>
                        </a:spcBef>
                        <a:spcAft>
                          <a:spcPts val="0"/>
                        </a:spcAft>
                        <a:buNone/>
                      </a:pPr>
                      <a:r>
                        <a:rPr lang="it-IT" sz="1800"/>
                        <a:t>Android Smartphone</a:t>
                      </a:r>
                      <a:endParaRPr sz="1800"/>
                    </a:p>
                  </a:txBody>
                  <a:tcPr marT="45725" marB="45725" marR="91450" marL="91450">
                    <a:solidFill>
                      <a:schemeClr val="lt1"/>
                    </a:solidFill>
                  </a:tcPr>
                </a:tc>
              </a:tr>
              <a:tr h="1188725">
                <a:tc>
                  <a:txBody>
                    <a:bodyPr/>
                    <a:lstStyle/>
                    <a:p>
                      <a:pPr indent="0" lvl="0" marL="0" rtl="0" algn="l">
                        <a:spcBef>
                          <a:spcPts val="0"/>
                        </a:spcBef>
                        <a:spcAft>
                          <a:spcPts val="0"/>
                        </a:spcAft>
                        <a:buNone/>
                      </a:pPr>
                      <a:r>
                        <a:rPr lang="it-IT" sz="1800"/>
                        <a:t>Microntoller Sensors, Comm. Devices, Actuators</a:t>
                      </a:r>
                      <a:endParaRPr sz="1800"/>
                    </a:p>
                  </a:txBody>
                  <a:tcPr marT="45725" marB="45725" marR="91450" marL="91450">
                    <a:solidFill>
                      <a:schemeClr val="lt2"/>
                    </a:solidFill>
                  </a:tcPr>
                </a:tc>
                <a:tc>
                  <a:txBody>
                    <a:bodyPr/>
                    <a:lstStyle/>
                    <a:p>
                      <a:pPr indent="0" lvl="0" marL="0" rtl="0" algn="l">
                        <a:spcBef>
                          <a:spcPts val="0"/>
                        </a:spcBef>
                        <a:spcAft>
                          <a:spcPts val="0"/>
                        </a:spcAft>
                        <a:buNone/>
                      </a:pPr>
                      <a:r>
                        <a:rPr lang="it-IT" sz="1800"/>
                        <a:t>PIR proximity sensor, Vibration Sensor,</a:t>
                      </a:r>
                      <a:endParaRPr sz="1800"/>
                    </a:p>
                  </a:txBody>
                  <a:tcPr marT="45725" marB="45725" marR="91450" marL="91450">
                    <a:solidFill>
                      <a:schemeClr val="lt2"/>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972600" y="978600"/>
            <a:ext cx="10251300" cy="1659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it-IT" sz="9030"/>
              <a:t>Technical Talk </a:t>
            </a:r>
            <a:r>
              <a:rPr lang="it-IT" sz="9030"/>
              <a:t>🔎</a:t>
            </a:r>
            <a:r>
              <a:rPr lang="it-IT" sz="9030"/>
              <a:t> </a:t>
            </a:r>
            <a:endParaRPr sz="9030"/>
          </a:p>
        </p:txBody>
      </p:sp>
      <p:sp>
        <p:nvSpPr>
          <p:cNvPr id="215" name="Google Shape;215;p30"/>
          <p:cNvSpPr txBox="1"/>
          <p:nvPr>
            <p:ph idx="1" type="body"/>
          </p:nvPr>
        </p:nvSpPr>
        <p:spPr>
          <a:xfrm>
            <a:off x="972600" y="3030517"/>
            <a:ext cx="10251300" cy="2107200"/>
          </a:xfrm>
          <a:prstGeom prst="rect">
            <a:avLst/>
          </a:prstGeom>
        </p:spPr>
        <p:txBody>
          <a:bodyPr anchorCtr="0" anchor="t" bIns="121900" lIns="121900" spcFirstLastPara="1" rIns="121900" wrap="square" tIns="121900">
            <a:normAutofit/>
          </a:bodyPr>
          <a:lstStyle/>
          <a:p>
            <a:pPr indent="-393700" lvl="0" marL="457200" rtl="0" algn="l">
              <a:lnSpc>
                <a:spcPct val="150000"/>
              </a:lnSpc>
              <a:spcBef>
                <a:spcPts val="0"/>
              </a:spcBef>
              <a:spcAft>
                <a:spcPts val="0"/>
              </a:spcAft>
              <a:buSzPts val="2600"/>
              <a:buFont typeface="Raleway SemiBold"/>
              <a:buAutoNum type="arabicPeriod"/>
            </a:pPr>
            <a:r>
              <a:rPr lang="it-IT" sz="2600">
                <a:latin typeface="Raleway SemiBold"/>
                <a:ea typeface="Raleway SemiBold"/>
                <a:cs typeface="Raleway SemiBold"/>
                <a:sym typeface="Raleway SemiBold"/>
              </a:rPr>
              <a:t>SENSORS AND BRIDGE FSM FOR COMMUNICATIONS</a:t>
            </a:r>
            <a:endParaRPr sz="2600">
              <a:latin typeface="Raleway SemiBold"/>
              <a:ea typeface="Raleway SemiBold"/>
              <a:cs typeface="Raleway SemiBold"/>
              <a:sym typeface="Raleway SemiBold"/>
            </a:endParaRPr>
          </a:p>
          <a:p>
            <a:pPr indent="-393700" lvl="0" marL="457200" rtl="0" algn="l">
              <a:lnSpc>
                <a:spcPct val="150000"/>
              </a:lnSpc>
              <a:spcBef>
                <a:spcPts val="0"/>
              </a:spcBef>
              <a:spcAft>
                <a:spcPts val="0"/>
              </a:spcAft>
              <a:buSzPts val="2600"/>
              <a:buFont typeface="Raleway SemiBold"/>
              <a:buAutoNum type="arabicPeriod"/>
            </a:pPr>
            <a:r>
              <a:rPr lang="it-IT" sz="2600">
                <a:latin typeface="Raleway SemiBold"/>
                <a:ea typeface="Raleway SemiBold"/>
                <a:cs typeface="Raleway SemiBold"/>
                <a:sym typeface="Raleway SemiBold"/>
              </a:rPr>
              <a:t>CLIENT APP AND TELEGRAM BOT</a:t>
            </a:r>
            <a:endParaRPr sz="2600">
              <a:latin typeface="Raleway SemiBold"/>
              <a:ea typeface="Raleway SemiBold"/>
              <a:cs typeface="Raleway SemiBold"/>
              <a:sym typeface="Raleway SemiBold"/>
            </a:endParaRPr>
          </a:p>
          <a:p>
            <a:pPr indent="-393700" lvl="0" marL="457200" rtl="0" algn="l">
              <a:lnSpc>
                <a:spcPct val="150000"/>
              </a:lnSpc>
              <a:spcBef>
                <a:spcPts val="0"/>
              </a:spcBef>
              <a:spcAft>
                <a:spcPts val="0"/>
              </a:spcAft>
              <a:buSzPts val="2600"/>
              <a:buFont typeface="Raleway SemiBold"/>
              <a:buAutoNum type="arabicPeriod"/>
            </a:pPr>
            <a:r>
              <a:rPr lang="it-IT" sz="2600">
                <a:latin typeface="Raleway SemiBold"/>
                <a:ea typeface="Raleway SemiBold"/>
                <a:cs typeface="Raleway SemiBold"/>
                <a:sym typeface="Raleway SemiBold"/>
              </a:rPr>
              <a:t>BACKEND AND BRIDGE DRONE AUTOMATION</a:t>
            </a:r>
            <a:endParaRPr sz="2600">
              <a:latin typeface="Raleway SemiBold"/>
              <a:ea typeface="Raleway SemiBold"/>
              <a:cs typeface="Raleway SemiBold"/>
              <a:sym typeface="Raleway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972600" y="1763275"/>
            <a:ext cx="10251300" cy="1438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Sensors and Bridge FSM</a:t>
            </a:r>
            <a:endParaRPr/>
          </a:p>
        </p:txBody>
      </p:sp>
      <p:sp>
        <p:nvSpPr>
          <p:cNvPr id="221" name="Google Shape;221;p31"/>
          <p:cNvSpPr txBox="1"/>
          <p:nvPr/>
        </p:nvSpPr>
        <p:spPr>
          <a:xfrm>
            <a:off x="972600" y="3162175"/>
            <a:ext cx="9571500" cy="203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2700">
                <a:solidFill>
                  <a:schemeClr val="lt1"/>
                </a:solidFill>
                <a:latin typeface="Raleway SemiBold"/>
                <a:ea typeface="Raleway SemiBold"/>
                <a:cs typeface="Raleway SemiBold"/>
                <a:sym typeface="Raleway SemiBold"/>
              </a:rPr>
              <a:t>Why use Finite State Machine patterns?</a:t>
            </a:r>
            <a:endParaRPr sz="2700">
              <a:solidFill>
                <a:schemeClr val="lt1"/>
              </a:solidFill>
              <a:latin typeface="Raleway SemiBold"/>
              <a:ea typeface="Raleway SemiBold"/>
              <a:cs typeface="Raleway SemiBold"/>
              <a:sym typeface="Raleway SemiBold"/>
            </a:endParaRPr>
          </a:p>
          <a:p>
            <a:pPr indent="-400050" lvl="0" marL="457200" rtl="0" algn="l">
              <a:lnSpc>
                <a:spcPct val="115000"/>
              </a:lnSpc>
              <a:spcBef>
                <a:spcPts val="0"/>
              </a:spcBef>
              <a:spcAft>
                <a:spcPts val="0"/>
              </a:spcAft>
              <a:buClr>
                <a:schemeClr val="lt1"/>
              </a:buClr>
              <a:buSzPts val="2700"/>
              <a:buFont typeface="Raleway SemiBold"/>
              <a:buChar char="●"/>
            </a:pPr>
            <a:r>
              <a:rPr lang="it-IT" sz="2700">
                <a:solidFill>
                  <a:schemeClr val="lt1"/>
                </a:solidFill>
                <a:latin typeface="Raleway SemiBold"/>
                <a:ea typeface="Raleway SemiBold"/>
                <a:cs typeface="Raleway SemiBold"/>
                <a:sym typeface="Raleway SemiBold"/>
              </a:rPr>
              <a:t>Robust software</a:t>
            </a:r>
            <a:endParaRPr sz="2700">
              <a:solidFill>
                <a:schemeClr val="lt1"/>
              </a:solidFill>
              <a:latin typeface="Raleway SemiBold"/>
              <a:ea typeface="Raleway SemiBold"/>
              <a:cs typeface="Raleway SemiBold"/>
              <a:sym typeface="Raleway SemiBold"/>
            </a:endParaRPr>
          </a:p>
          <a:p>
            <a:pPr indent="-400050" lvl="0" marL="457200" rtl="0" algn="l">
              <a:lnSpc>
                <a:spcPct val="115000"/>
              </a:lnSpc>
              <a:spcBef>
                <a:spcPts val="0"/>
              </a:spcBef>
              <a:spcAft>
                <a:spcPts val="0"/>
              </a:spcAft>
              <a:buClr>
                <a:schemeClr val="lt1"/>
              </a:buClr>
              <a:buSzPts val="2700"/>
              <a:buFont typeface="Raleway SemiBold"/>
              <a:buChar char="●"/>
            </a:pPr>
            <a:r>
              <a:rPr lang="it-IT" sz="2700">
                <a:solidFill>
                  <a:schemeClr val="lt1"/>
                </a:solidFill>
                <a:latin typeface="Raleway SemiBold"/>
                <a:ea typeface="Raleway SemiBold"/>
                <a:cs typeface="Raleway SemiBold"/>
                <a:sym typeface="Raleway SemiBold"/>
              </a:rPr>
              <a:t>Easy to change/add functionalities</a:t>
            </a:r>
            <a:endParaRPr sz="2700">
              <a:solidFill>
                <a:schemeClr val="lt1"/>
              </a:solidFill>
              <a:latin typeface="Raleway SemiBold"/>
              <a:ea typeface="Raleway SemiBold"/>
              <a:cs typeface="Raleway SemiBold"/>
              <a:sym typeface="Raleway SemiBold"/>
            </a:endParaRPr>
          </a:p>
          <a:p>
            <a:pPr indent="-400050" lvl="0" marL="457200" rtl="0" algn="l">
              <a:lnSpc>
                <a:spcPct val="115000"/>
              </a:lnSpc>
              <a:spcBef>
                <a:spcPts val="0"/>
              </a:spcBef>
              <a:spcAft>
                <a:spcPts val="0"/>
              </a:spcAft>
              <a:buClr>
                <a:schemeClr val="lt1"/>
              </a:buClr>
              <a:buSzPts val="2700"/>
              <a:buFont typeface="Raleway SemiBold"/>
              <a:buChar char="●"/>
            </a:pPr>
            <a:r>
              <a:rPr lang="it-IT" sz="2700">
                <a:solidFill>
                  <a:schemeClr val="lt1"/>
                </a:solidFill>
                <a:latin typeface="Raleway SemiBold"/>
                <a:ea typeface="Raleway SemiBold"/>
                <a:cs typeface="Raleway SemiBold"/>
                <a:sym typeface="Raleway SemiBold"/>
              </a:rPr>
              <a:t>Applicable</a:t>
            </a:r>
            <a:r>
              <a:rPr lang="it-IT" sz="2700">
                <a:solidFill>
                  <a:schemeClr val="lt1"/>
                </a:solidFill>
                <a:latin typeface="Raleway SemiBold"/>
                <a:ea typeface="Raleway SemiBold"/>
                <a:cs typeface="Raleway SemiBold"/>
                <a:sym typeface="Raleway SemiBold"/>
              </a:rPr>
              <a:t> everywhere</a:t>
            </a:r>
            <a:endParaRPr sz="2700">
              <a:solidFill>
                <a:schemeClr val="lt1"/>
              </a:solidFill>
              <a:latin typeface="Raleway SemiBold"/>
              <a:ea typeface="Raleway SemiBold"/>
              <a:cs typeface="Raleway SemiBold"/>
              <a:sym typeface="Raleway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anim calcmode="lin" valueType="num">
                                      <p:cBhvr additive="base">
                                        <p:cTn dur="1000"/>
                                        <p:tgtEl>
                                          <p:spTgt spid="22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anim calcmode="lin" valueType="num">
                                      <p:cBhvr additive="base">
                                        <p:cTn dur="1000"/>
                                        <p:tgtEl>
                                          <p:spTgt spid="22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anim calcmode="lin" valueType="num">
                                      <p:cBhvr additive="base">
                                        <p:cTn dur="1000"/>
                                        <p:tgtEl>
                                          <p:spTgt spid="22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1">
                                            <p:txEl>
                                              <p:pRg end="3" st="3"/>
                                            </p:txEl>
                                          </p:spTgt>
                                        </p:tgtEl>
                                        <p:attrNameLst>
                                          <p:attrName>style.visibility</p:attrName>
                                        </p:attrNameLst>
                                      </p:cBhvr>
                                      <p:to>
                                        <p:strVal val="visible"/>
                                      </p:to>
                                    </p:set>
                                    <p:anim calcmode="lin" valueType="num">
                                      <p:cBhvr additive="base">
                                        <p:cTn dur="1000"/>
                                        <p:tgtEl>
                                          <p:spTgt spid="22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970350" y="809550"/>
            <a:ext cx="102513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it-IT"/>
              <a:t>Sensors main board: Arduino UNO Rev. 3</a:t>
            </a:r>
            <a:endParaRPr/>
          </a:p>
        </p:txBody>
      </p:sp>
      <p:pic>
        <p:nvPicPr>
          <p:cNvPr id="227" name="Google Shape;227;p32"/>
          <p:cNvPicPr preferRelativeResize="0"/>
          <p:nvPr/>
        </p:nvPicPr>
        <p:blipFill>
          <a:blip r:embed="rId3">
            <a:alphaModFix/>
          </a:blip>
          <a:stretch>
            <a:fillRect/>
          </a:stretch>
        </p:blipFill>
        <p:spPr>
          <a:xfrm>
            <a:off x="0" y="2198000"/>
            <a:ext cx="3815925" cy="2861944"/>
          </a:xfrm>
          <a:prstGeom prst="rect">
            <a:avLst/>
          </a:prstGeom>
          <a:noFill/>
          <a:ln>
            <a:noFill/>
          </a:ln>
        </p:spPr>
      </p:pic>
      <p:pic>
        <p:nvPicPr>
          <p:cNvPr id="228" name="Google Shape;228;p32"/>
          <p:cNvPicPr preferRelativeResize="0"/>
          <p:nvPr/>
        </p:nvPicPr>
        <p:blipFill>
          <a:blip r:embed="rId4">
            <a:alphaModFix/>
          </a:blip>
          <a:stretch>
            <a:fillRect/>
          </a:stretch>
        </p:blipFill>
        <p:spPr>
          <a:xfrm>
            <a:off x="8121350" y="1956250"/>
            <a:ext cx="3815925" cy="4111525"/>
          </a:xfrm>
          <a:prstGeom prst="rect">
            <a:avLst/>
          </a:prstGeom>
          <a:noFill/>
          <a:ln>
            <a:noFill/>
          </a:ln>
        </p:spPr>
      </p:pic>
      <p:sp>
        <p:nvSpPr>
          <p:cNvPr id="229" name="Google Shape;229;p32"/>
          <p:cNvSpPr txBox="1"/>
          <p:nvPr/>
        </p:nvSpPr>
        <p:spPr>
          <a:xfrm>
            <a:off x="9407500" y="1413100"/>
            <a:ext cx="87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a:latin typeface="Raleway"/>
                <a:ea typeface="Raleway"/>
                <a:cs typeface="Raleway"/>
                <a:sym typeface="Raleway"/>
              </a:rPr>
              <a:t>SPECS</a:t>
            </a:r>
            <a:endParaRPr b="1">
              <a:latin typeface="Raleway"/>
              <a:ea typeface="Raleway"/>
              <a:cs typeface="Raleway"/>
              <a:sym typeface="Raleway"/>
            </a:endParaRPr>
          </a:p>
        </p:txBody>
      </p:sp>
      <p:sp>
        <p:nvSpPr>
          <p:cNvPr id="230" name="Google Shape;230;p32"/>
          <p:cNvSpPr txBox="1"/>
          <p:nvPr/>
        </p:nvSpPr>
        <p:spPr>
          <a:xfrm>
            <a:off x="3818325" y="2420850"/>
            <a:ext cx="4001700" cy="22779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Good for quick prototypes</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Cheap</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Reduced form factor</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Plenty of documentation</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Low power</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VS Code IDE and Arduino IDE</a:t>
            </a:r>
            <a:endParaRPr sz="1600">
              <a:latin typeface="Raleway"/>
              <a:ea typeface="Raleway"/>
              <a:cs typeface="Raleway"/>
              <a:sym typeface="Raleway"/>
            </a:endParaRPr>
          </a:p>
        </p:txBody>
      </p:sp>
      <p:sp>
        <p:nvSpPr>
          <p:cNvPr id="231" name="Google Shape;231;p32"/>
          <p:cNvSpPr txBox="1"/>
          <p:nvPr/>
        </p:nvSpPr>
        <p:spPr>
          <a:xfrm>
            <a:off x="365625" y="5108900"/>
            <a:ext cx="71544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it-IT" sz="1600">
                <a:latin typeface="Raleway"/>
                <a:ea typeface="Raleway"/>
                <a:cs typeface="Raleway"/>
                <a:sym typeface="Raleway"/>
              </a:rPr>
              <a:t>What does it need to do?</a:t>
            </a:r>
            <a:endParaRPr b="1"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Take data from sensors</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Elaborate data and decide if to send it</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Communicate reliably to Bridge/Listen for Bridge commands</a:t>
            </a:r>
            <a:endParaRPr sz="1600">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970350" y="770000"/>
            <a:ext cx="102513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it-IT"/>
              <a:t>Bridge: Raspberry Pi 4 Model B (4 GB RAM Model)</a:t>
            </a:r>
            <a:endParaRPr/>
          </a:p>
        </p:txBody>
      </p:sp>
      <p:pic>
        <p:nvPicPr>
          <p:cNvPr id="237" name="Google Shape;237;p33"/>
          <p:cNvPicPr preferRelativeResize="0"/>
          <p:nvPr/>
        </p:nvPicPr>
        <p:blipFill>
          <a:blip r:embed="rId3">
            <a:alphaModFix/>
          </a:blip>
          <a:stretch>
            <a:fillRect/>
          </a:stretch>
        </p:blipFill>
        <p:spPr>
          <a:xfrm>
            <a:off x="334451" y="1926948"/>
            <a:ext cx="4542350" cy="2649050"/>
          </a:xfrm>
          <a:prstGeom prst="rect">
            <a:avLst/>
          </a:prstGeom>
          <a:noFill/>
          <a:ln>
            <a:noFill/>
          </a:ln>
        </p:spPr>
      </p:pic>
      <p:sp>
        <p:nvSpPr>
          <p:cNvPr id="238" name="Google Shape;238;p33"/>
          <p:cNvSpPr txBox="1"/>
          <p:nvPr/>
        </p:nvSpPr>
        <p:spPr>
          <a:xfrm>
            <a:off x="7342200" y="1926950"/>
            <a:ext cx="437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Raleway"/>
              <a:ea typeface="Raleway"/>
              <a:cs typeface="Raleway"/>
              <a:sym typeface="Raleway"/>
            </a:endParaRPr>
          </a:p>
        </p:txBody>
      </p:sp>
      <p:sp>
        <p:nvSpPr>
          <p:cNvPr id="239" name="Google Shape;239;p33"/>
          <p:cNvSpPr txBox="1"/>
          <p:nvPr/>
        </p:nvSpPr>
        <p:spPr>
          <a:xfrm>
            <a:off x="7737475" y="2025775"/>
            <a:ext cx="4269000" cy="253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it-IT">
                <a:latin typeface="Raleway"/>
                <a:ea typeface="Raleway"/>
                <a:cs typeface="Raleway"/>
                <a:sym typeface="Raleway"/>
              </a:rPr>
              <a:t>SPECS</a:t>
            </a:r>
            <a:endParaRPr b="1">
              <a:latin typeface="Raleway"/>
              <a:ea typeface="Raleway"/>
              <a:cs typeface="Raleway"/>
              <a:sym typeface="Raleway"/>
            </a:endParaRPr>
          </a:p>
          <a:p>
            <a:pPr indent="-285750" lvl="0" marL="457200" rtl="0" algn="l">
              <a:lnSpc>
                <a:spcPct val="115000"/>
              </a:lnSpc>
              <a:spcBef>
                <a:spcPts val="1200"/>
              </a:spcBef>
              <a:spcAft>
                <a:spcPts val="0"/>
              </a:spcAft>
              <a:buSzPts val="900"/>
              <a:buFont typeface="Raleway"/>
              <a:buChar char="●"/>
            </a:pPr>
            <a:r>
              <a:rPr lang="it-IT">
                <a:latin typeface="Raleway"/>
                <a:ea typeface="Raleway"/>
                <a:cs typeface="Raleway"/>
                <a:sym typeface="Raleway"/>
              </a:rPr>
              <a:t>Broadcom BCM2711, Quad core Cortex-A72 (ARM v8) 64-bit SoC @ 1.5GHz</a:t>
            </a:r>
            <a:endParaRPr>
              <a:latin typeface="Raleway"/>
              <a:ea typeface="Raleway"/>
              <a:cs typeface="Raleway"/>
              <a:sym typeface="Raleway"/>
            </a:endParaRPr>
          </a:p>
          <a:p>
            <a:pPr indent="-285750" lvl="0" marL="457200" rtl="0" algn="l">
              <a:lnSpc>
                <a:spcPct val="115000"/>
              </a:lnSpc>
              <a:spcBef>
                <a:spcPts val="0"/>
              </a:spcBef>
              <a:spcAft>
                <a:spcPts val="0"/>
              </a:spcAft>
              <a:buSzPts val="900"/>
              <a:buFont typeface="Raleway"/>
              <a:buChar char="●"/>
            </a:pPr>
            <a:r>
              <a:rPr lang="it-IT">
                <a:latin typeface="Raleway"/>
                <a:ea typeface="Raleway"/>
                <a:cs typeface="Raleway"/>
                <a:sym typeface="Raleway"/>
              </a:rPr>
              <a:t>4GB  LPDDR4-3200 SDRAM</a:t>
            </a:r>
            <a:endParaRPr>
              <a:latin typeface="Raleway"/>
              <a:ea typeface="Raleway"/>
              <a:cs typeface="Raleway"/>
              <a:sym typeface="Raleway"/>
            </a:endParaRPr>
          </a:p>
          <a:p>
            <a:pPr indent="-285750" lvl="0" marL="457200" rtl="0" algn="l">
              <a:lnSpc>
                <a:spcPct val="115000"/>
              </a:lnSpc>
              <a:spcBef>
                <a:spcPts val="0"/>
              </a:spcBef>
              <a:spcAft>
                <a:spcPts val="0"/>
              </a:spcAft>
              <a:buSzPts val="900"/>
              <a:buFont typeface="Raleway"/>
              <a:buChar char="●"/>
            </a:pPr>
            <a:r>
              <a:rPr lang="it-IT">
                <a:latin typeface="Raleway"/>
                <a:ea typeface="Raleway"/>
                <a:cs typeface="Raleway"/>
                <a:sym typeface="Raleway"/>
              </a:rPr>
              <a:t>2.4 GHz and 5.0 GHz IEEE 802.11ac wireless, Bluetooth 5.0, BLE</a:t>
            </a:r>
            <a:endParaRPr>
              <a:latin typeface="Raleway"/>
              <a:ea typeface="Raleway"/>
              <a:cs typeface="Raleway"/>
              <a:sym typeface="Raleway"/>
            </a:endParaRPr>
          </a:p>
          <a:p>
            <a:pPr indent="-285750" lvl="0" marL="457200" rtl="0" algn="l">
              <a:lnSpc>
                <a:spcPct val="115000"/>
              </a:lnSpc>
              <a:spcBef>
                <a:spcPts val="0"/>
              </a:spcBef>
              <a:spcAft>
                <a:spcPts val="0"/>
              </a:spcAft>
              <a:buSzPts val="900"/>
              <a:buFont typeface="Raleway"/>
              <a:buChar char="●"/>
            </a:pPr>
            <a:r>
              <a:rPr lang="it-IT">
                <a:latin typeface="Raleway"/>
                <a:ea typeface="Raleway"/>
                <a:cs typeface="Raleway"/>
                <a:sym typeface="Raleway"/>
              </a:rPr>
              <a:t>Gigabit Ethernet</a:t>
            </a:r>
            <a:endParaRPr>
              <a:latin typeface="Raleway"/>
              <a:ea typeface="Raleway"/>
              <a:cs typeface="Raleway"/>
              <a:sym typeface="Raleway"/>
            </a:endParaRPr>
          </a:p>
          <a:p>
            <a:pPr indent="-285750" lvl="0" marL="457200" rtl="0" algn="l">
              <a:lnSpc>
                <a:spcPct val="115000"/>
              </a:lnSpc>
              <a:spcBef>
                <a:spcPts val="0"/>
              </a:spcBef>
              <a:spcAft>
                <a:spcPts val="0"/>
              </a:spcAft>
              <a:buSzPts val="900"/>
              <a:buFont typeface="Raleway"/>
              <a:buChar char="●"/>
            </a:pPr>
            <a:r>
              <a:rPr lang="it-IT">
                <a:latin typeface="Raleway"/>
                <a:ea typeface="Raleway"/>
                <a:cs typeface="Raleway"/>
                <a:sym typeface="Raleway"/>
              </a:rPr>
              <a:t>2 USB 3.0 ports; 2 USB 2.0 ports.</a:t>
            </a:r>
            <a:endParaRPr>
              <a:latin typeface="Raleway"/>
              <a:ea typeface="Raleway"/>
              <a:cs typeface="Raleway"/>
              <a:sym typeface="Raleway"/>
            </a:endParaRPr>
          </a:p>
          <a:p>
            <a:pPr indent="-285750" lvl="0" marL="457200" rtl="0" algn="l">
              <a:lnSpc>
                <a:spcPct val="115000"/>
              </a:lnSpc>
              <a:spcBef>
                <a:spcPts val="0"/>
              </a:spcBef>
              <a:spcAft>
                <a:spcPts val="0"/>
              </a:spcAft>
              <a:buSzPts val="900"/>
              <a:buFont typeface="Raleway"/>
              <a:buChar char="●"/>
            </a:pPr>
            <a:r>
              <a:rPr lang="it-IT">
                <a:latin typeface="Raleway"/>
                <a:ea typeface="Raleway"/>
                <a:cs typeface="Raleway"/>
                <a:sym typeface="Raleway"/>
              </a:rPr>
              <a:t>Raspberry Pi standard 40 pin GPIO header</a:t>
            </a:r>
            <a:endParaRPr>
              <a:latin typeface="Raleway"/>
              <a:ea typeface="Raleway"/>
              <a:cs typeface="Raleway"/>
              <a:sym typeface="Raleway"/>
            </a:endParaRPr>
          </a:p>
        </p:txBody>
      </p:sp>
      <p:sp>
        <p:nvSpPr>
          <p:cNvPr id="240" name="Google Shape;240;p33"/>
          <p:cNvSpPr txBox="1"/>
          <p:nvPr/>
        </p:nvSpPr>
        <p:spPr>
          <a:xfrm>
            <a:off x="5128675" y="2233300"/>
            <a:ext cx="2658300" cy="26475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Low cost</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Low power</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Powerful</a:t>
            </a:r>
            <a:r>
              <a:rPr lang="it-IT" sz="1600">
                <a:latin typeface="Raleway"/>
                <a:ea typeface="Raleway"/>
                <a:cs typeface="Raleway"/>
                <a:sym typeface="Raleway"/>
              </a:rPr>
              <a:t> but small</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Can handle a little bit of image processing</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Wifi + Ethernet + Bluetooth all in one</a:t>
            </a:r>
            <a:endParaRPr sz="1600">
              <a:latin typeface="Raleway"/>
              <a:ea typeface="Raleway"/>
              <a:cs typeface="Raleway"/>
              <a:sym typeface="Raleway"/>
            </a:endParaRPr>
          </a:p>
        </p:txBody>
      </p:sp>
      <p:sp>
        <p:nvSpPr>
          <p:cNvPr id="241" name="Google Shape;241;p33"/>
          <p:cNvSpPr txBox="1"/>
          <p:nvPr/>
        </p:nvSpPr>
        <p:spPr>
          <a:xfrm>
            <a:off x="334450" y="4880800"/>
            <a:ext cx="109506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it-IT" sz="1600">
                <a:latin typeface="Raleway"/>
                <a:ea typeface="Raleway"/>
                <a:cs typeface="Raleway"/>
                <a:sym typeface="Raleway"/>
              </a:rPr>
              <a:t>What does it need to do?</a:t>
            </a:r>
            <a:endParaRPr b="1"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Communicate with Drone (wifi), Sensors (Bluetooth), Server Cloud and Telegram Server (ethernet)</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Handle actions when Sensor alert (activate Drone) or telegram bot message</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Handle Drone commands, image processing, pose estimation and CNN image classification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970350" y="760150"/>
            <a:ext cx="102513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it-IT"/>
              <a:t>Sensor Prototype Circuit Schematic</a:t>
            </a:r>
            <a:endParaRPr/>
          </a:p>
        </p:txBody>
      </p:sp>
      <p:pic>
        <p:nvPicPr>
          <p:cNvPr id="247" name="Google Shape;247;p34"/>
          <p:cNvPicPr preferRelativeResize="0"/>
          <p:nvPr/>
        </p:nvPicPr>
        <p:blipFill>
          <a:blip r:embed="rId3">
            <a:alphaModFix/>
          </a:blip>
          <a:stretch>
            <a:fillRect/>
          </a:stretch>
        </p:blipFill>
        <p:spPr>
          <a:xfrm>
            <a:off x="1081275" y="1778650"/>
            <a:ext cx="6975802" cy="5079350"/>
          </a:xfrm>
          <a:prstGeom prst="rect">
            <a:avLst/>
          </a:prstGeom>
          <a:noFill/>
          <a:ln>
            <a:noFill/>
          </a:ln>
        </p:spPr>
      </p:pic>
      <p:graphicFrame>
        <p:nvGraphicFramePr>
          <p:cNvPr id="248" name="Google Shape;248;p34"/>
          <p:cNvGraphicFramePr/>
          <p:nvPr/>
        </p:nvGraphicFramePr>
        <p:xfrm>
          <a:off x="8338050" y="2492400"/>
          <a:ext cx="3000000" cy="3000000"/>
        </p:xfrm>
        <a:graphic>
          <a:graphicData uri="http://schemas.openxmlformats.org/drawingml/2006/table">
            <a:tbl>
              <a:tblPr>
                <a:noFill/>
                <a:tableStyleId>{76C95A47-6BEB-4BB8-854C-A56530869AE1}</a:tableStyleId>
              </a:tblPr>
              <a:tblGrid>
                <a:gridCol w="2455650"/>
                <a:gridCol w="1151250"/>
              </a:tblGrid>
              <a:tr h="451225">
                <a:tc>
                  <a:txBody>
                    <a:bodyPr/>
                    <a:lstStyle/>
                    <a:p>
                      <a:pPr indent="0" lvl="0" marL="0" rtl="0" algn="l">
                        <a:spcBef>
                          <a:spcPts val="0"/>
                        </a:spcBef>
                        <a:spcAft>
                          <a:spcPts val="0"/>
                        </a:spcAft>
                        <a:buNone/>
                      </a:pPr>
                      <a:r>
                        <a:rPr lang="it-IT">
                          <a:latin typeface="Raleway"/>
                          <a:ea typeface="Raleway"/>
                          <a:cs typeface="Raleway"/>
                          <a:sym typeface="Raleway"/>
                        </a:rPr>
                        <a:t>Component Name</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it-IT">
                          <a:latin typeface="Raleway"/>
                          <a:ea typeface="Raleway"/>
                          <a:cs typeface="Raleway"/>
                          <a:sym typeface="Raleway"/>
                        </a:rPr>
                        <a:t>Quantity</a:t>
                      </a:r>
                      <a:endParaRPr>
                        <a:latin typeface="Raleway"/>
                        <a:ea typeface="Raleway"/>
                        <a:cs typeface="Raleway"/>
                        <a:sym typeface="Raleway"/>
                      </a:endParaRPr>
                    </a:p>
                  </a:txBody>
                  <a:tcPr marT="91425" marB="91425" marR="91425" marL="91425"/>
                </a:tc>
              </a:tr>
              <a:tr h="451225">
                <a:tc>
                  <a:txBody>
                    <a:bodyPr/>
                    <a:lstStyle/>
                    <a:p>
                      <a:pPr indent="0" lvl="0" marL="0" rtl="0" algn="l">
                        <a:spcBef>
                          <a:spcPts val="0"/>
                        </a:spcBef>
                        <a:spcAft>
                          <a:spcPts val="0"/>
                        </a:spcAft>
                        <a:buNone/>
                      </a:pPr>
                      <a:r>
                        <a:rPr lang="it-IT">
                          <a:latin typeface="Raleway"/>
                          <a:ea typeface="Raleway"/>
                          <a:cs typeface="Raleway"/>
                          <a:sym typeface="Raleway"/>
                        </a:rPr>
                        <a:t>Arduino UNO Rev. 3</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it-IT">
                          <a:latin typeface="Raleway"/>
                          <a:ea typeface="Raleway"/>
                          <a:cs typeface="Raleway"/>
                          <a:sym typeface="Raleway"/>
                        </a:rPr>
                        <a:t>1</a:t>
                      </a:r>
                      <a:endParaRPr>
                        <a:latin typeface="Raleway"/>
                        <a:ea typeface="Raleway"/>
                        <a:cs typeface="Raleway"/>
                        <a:sym typeface="Raleway"/>
                      </a:endParaRPr>
                    </a:p>
                  </a:txBody>
                  <a:tcPr marT="91425" marB="91425" marR="91425" marL="91425"/>
                </a:tc>
              </a:tr>
              <a:tr h="451225">
                <a:tc>
                  <a:txBody>
                    <a:bodyPr/>
                    <a:lstStyle/>
                    <a:p>
                      <a:pPr indent="0" lvl="0" marL="0" rtl="0" algn="l">
                        <a:spcBef>
                          <a:spcPts val="0"/>
                        </a:spcBef>
                        <a:spcAft>
                          <a:spcPts val="0"/>
                        </a:spcAft>
                        <a:buNone/>
                      </a:pPr>
                      <a:r>
                        <a:rPr lang="it-IT">
                          <a:latin typeface="Raleway"/>
                          <a:ea typeface="Raleway"/>
                          <a:cs typeface="Raleway"/>
                          <a:sym typeface="Raleway"/>
                        </a:rPr>
                        <a:t>Breadboard</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it-IT">
                          <a:latin typeface="Raleway"/>
                          <a:ea typeface="Raleway"/>
                          <a:cs typeface="Raleway"/>
                          <a:sym typeface="Raleway"/>
                        </a:rPr>
                        <a:t>1</a:t>
                      </a:r>
                      <a:endParaRPr>
                        <a:latin typeface="Raleway"/>
                        <a:ea typeface="Raleway"/>
                        <a:cs typeface="Raleway"/>
                        <a:sym typeface="Raleway"/>
                      </a:endParaRPr>
                    </a:p>
                  </a:txBody>
                  <a:tcPr marT="91425" marB="91425" marR="91425" marL="91425"/>
                </a:tc>
              </a:tr>
              <a:tr h="584350">
                <a:tc>
                  <a:txBody>
                    <a:bodyPr/>
                    <a:lstStyle/>
                    <a:p>
                      <a:pPr indent="0" lvl="0" marL="0" rtl="0" algn="l">
                        <a:spcBef>
                          <a:spcPts val="0"/>
                        </a:spcBef>
                        <a:spcAft>
                          <a:spcPts val="0"/>
                        </a:spcAft>
                        <a:buNone/>
                      </a:pPr>
                      <a:r>
                        <a:rPr lang="it-IT">
                          <a:latin typeface="Raleway"/>
                          <a:ea typeface="Raleway"/>
                          <a:cs typeface="Raleway"/>
                          <a:sym typeface="Raleway"/>
                        </a:rPr>
                        <a:t>Resistors</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it-IT">
                          <a:latin typeface="Raleway"/>
                          <a:ea typeface="Raleway"/>
                          <a:cs typeface="Raleway"/>
                          <a:sym typeface="Raleway"/>
                        </a:rPr>
                        <a:t>3 x (220 Ω)</a:t>
                      </a:r>
                      <a:endParaRPr>
                        <a:latin typeface="Raleway"/>
                        <a:ea typeface="Raleway"/>
                        <a:cs typeface="Raleway"/>
                        <a:sym typeface="Raleway"/>
                      </a:endParaRPr>
                    </a:p>
                    <a:p>
                      <a:pPr indent="0" lvl="0" marL="0" rtl="0" algn="l">
                        <a:spcBef>
                          <a:spcPts val="0"/>
                        </a:spcBef>
                        <a:spcAft>
                          <a:spcPts val="0"/>
                        </a:spcAft>
                        <a:buNone/>
                      </a:pPr>
                      <a:r>
                        <a:rPr lang="it-IT">
                          <a:latin typeface="Raleway"/>
                          <a:ea typeface="Raleway"/>
                          <a:cs typeface="Raleway"/>
                          <a:sym typeface="Raleway"/>
                        </a:rPr>
                        <a:t>1 x (1㏀)</a:t>
                      </a:r>
                      <a:endParaRPr>
                        <a:latin typeface="Raleway"/>
                        <a:ea typeface="Raleway"/>
                        <a:cs typeface="Raleway"/>
                        <a:sym typeface="Raleway"/>
                      </a:endParaRPr>
                    </a:p>
                    <a:p>
                      <a:pPr indent="0" lvl="0" marL="0" rtl="0" algn="l">
                        <a:spcBef>
                          <a:spcPts val="0"/>
                        </a:spcBef>
                        <a:spcAft>
                          <a:spcPts val="0"/>
                        </a:spcAft>
                        <a:buNone/>
                      </a:pPr>
                      <a:r>
                        <a:rPr lang="it-IT">
                          <a:latin typeface="Raleway"/>
                          <a:ea typeface="Raleway"/>
                          <a:cs typeface="Raleway"/>
                          <a:sym typeface="Raleway"/>
                        </a:rPr>
                        <a:t>1 x (2㏀)</a:t>
                      </a:r>
                      <a:endParaRPr>
                        <a:latin typeface="Raleway"/>
                        <a:ea typeface="Raleway"/>
                        <a:cs typeface="Raleway"/>
                        <a:sym typeface="Raleway"/>
                      </a:endParaRPr>
                    </a:p>
                  </a:txBody>
                  <a:tcPr marT="91425" marB="91425" marR="91425" marL="91425"/>
                </a:tc>
              </a:tr>
              <a:tr h="451225">
                <a:tc>
                  <a:txBody>
                    <a:bodyPr/>
                    <a:lstStyle/>
                    <a:p>
                      <a:pPr indent="0" lvl="0" marL="0" rtl="0" algn="l">
                        <a:spcBef>
                          <a:spcPts val="0"/>
                        </a:spcBef>
                        <a:spcAft>
                          <a:spcPts val="0"/>
                        </a:spcAft>
                        <a:buNone/>
                      </a:pPr>
                      <a:r>
                        <a:rPr lang="it-IT">
                          <a:latin typeface="Raleway"/>
                          <a:ea typeface="Raleway"/>
                          <a:cs typeface="Raleway"/>
                          <a:sym typeface="Raleway"/>
                        </a:rPr>
                        <a:t>RGB LED</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it-IT">
                          <a:latin typeface="Raleway"/>
                          <a:ea typeface="Raleway"/>
                          <a:cs typeface="Raleway"/>
                          <a:sym typeface="Raleway"/>
                        </a:rPr>
                        <a:t>1</a:t>
                      </a:r>
                      <a:endParaRPr>
                        <a:latin typeface="Raleway"/>
                        <a:ea typeface="Raleway"/>
                        <a:cs typeface="Raleway"/>
                        <a:sym typeface="Raleway"/>
                      </a:endParaRPr>
                    </a:p>
                  </a:txBody>
                  <a:tcPr marT="91425" marB="91425" marR="91425" marL="91425"/>
                </a:tc>
              </a:tr>
              <a:tr h="451225">
                <a:tc>
                  <a:txBody>
                    <a:bodyPr/>
                    <a:lstStyle/>
                    <a:p>
                      <a:pPr indent="0" lvl="0" marL="0" rtl="0" algn="l">
                        <a:spcBef>
                          <a:spcPts val="0"/>
                        </a:spcBef>
                        <a:spcAft>
                          <a:spcPts val="0"/>
                        </a:spcAft>
                        <a:buNone/>
                      </a:pPr>
                      <a:r>
                        <a:rPr lang="it-IT">
                          <a:latin typeface="Raleway"/>
                          <a:ea typeface="Raleway"/>
                          <a:cs typeface="Raleway"/>
                          <a:sym typeface="Raleway"/>
                        </a:rPr>
                        <a:t>HC-05 Bluetooth Module</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it-IT">
                          <a:latin typeface="Raleway"/>
                          <a:ea typeface="Raleway"/>
                          <a:cs typeface="Raleway"/>
                          <a:sym typeface="Raleway"/>
                        </a:rPr>
                        <a:t>1</a:t>
                      </a:r>
                      <a:endParaRPr>
                        <a:latin typeface="Raleway"/>
                        <a:ea typeface="Raleway"/>
                        <a:cs typeface="Raleway"/>
                        <a:sym typeface="Raleway"/>
                      </a:endParaRPr>
                    </a:p>
                  </a:txBody>
                  <a:tcPr marT="91425" marB="91425" marR="91425" marL="91425"/>
                </a:tc>
              </a:tr>
              <a:tr h="451225">
                <a:tc>
                  <a:txBody>
                    <a:bodyPr/>
                    <a:lstStyle/>
                    <a:p>
                      <a:pPr indent="0" lvl="0" marL="0" rtl="0" algn="l">
                        <a:spcBef>
                          <a:spcPts val="0"/>
                        </a:spcBef>
                        <a:spcAft>
                          <a:spcPts val="0"/>
                        </a:spcAft>
                        <a:buNone/>
                      </a:pPr>
                      <a:r>
                        <a:rPr lang="it-IT">
                          <a:latin typeface="Raleway"/>
                          <a:ea typeface="Raleway"/>
                          <a:cs typeface="Raleway"/>
                          <a:sym typeface="Raleway"/>
                        </a:rPr>
                        <a:t>PIR Proximity Sensor</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it-IT">
                          <a:latin typeface="Raleway"/>
                          <a:ea typeface="Raleway"/>
                          <a:cs typeface="Raleway"/>
                          <a:sym typeface="Raleway"/>
                        </a:rPr>
                        <a:t>1</a:t>
                      </a:r>
                      <a:endParaRPr>
                        <a:latin typeface="Raleway"/>
                        <a:ea typeface="Raleway"/>
                        <a:cs typeface="Raleway"/>
                        <a:sym typeface="Raleway"/>
                      </a:endParaRPr>
                    </a:p>
                  </a:txBody>
                  <a:tcPr marT="91425" marB="91425" marR="91425" marL="91425"/>
                </a:tc>
              </a:tr>
              <a:tr h="451225">
                <a:tc>
                  <a:txBody>
                    <a:bodyPr/>
                    <a:lstStyle/>
                    <a:p>
                      <a:pPr indent="0" lvl="0" marL="0" rtl="0" algn="l">
                        <a:spcBef>
                          <a:spcPts val="0"/>
                        </a:spcBef>
                        <a:spcAft>
                          <a:spcPts val="0"/>
                        </a:spcAft>
                        <a:buNone/>
                      </a:pPr>
                      <a:r>
                        <a:rPr lang="it-IT">
                          <a:latin typeface="Raleway"/>
                          <a:ea typeface="Raleway"/>
                          <a:cs typeface="Raleway"/>
                          <a:sym typeface="Raleway"/>
                        </a:rPr>
                        <a:t>SW-420 Vibration Sensor</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it-IT">
                          <a:latin typeface="Raleway"/>
                          <a:ea typeface="Raleway"/>
                          <a:cs typeface="Raleway"/>
                          <a:sym typeface="Raleway"/>
                        </a:rPr>
                        <a:t>1</a:t>
                      </a:r>
                      <a:endParaRPr>
                        <a:latin typeface="Raleway"/>
                        <a:ea typeface="Raleway"/>
                        <a:cs typeface="Raleway"/>
                        <a:sym typeface="Raleway"/>
                      </a:endParaRPr>
                    </a:p>
                  </a:txBody>
                  <a:tcPr marT="91425" marB="91425" marR="91425" marL="91425"/>
                </a:tc>
              </a:tr>
            </a:tbl>
          </a:graphicData>
        </a:graphic>
      </p:graphicFrame>
      <p:sp>
        <p:nvSpPr>
          <p:cNvPr id="249" name="Google Shape;249;p34"/>
          <p:cNvSpPr txBox="1"/>
          <p:nvPr/>
        </p:nvSpPr>
        <p:spPr>
          <a:xfrm>
            <a:off x="8338025" y="1887425"/>
            <a:ext cx="360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sz="1600">
                <a:latin typeface="Raleway"/>
                <a:ea typeface="Raleway"/>
                <a:cs typeface="Raleway"/>
                <a:sym typeface="Raleway"/>
              </a:rPr>
              <a:t>Hardware Used</a:t>
            </a:r>
            <a:endParaRPr b="1" sz="16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nvSpPr>
        <p:spPr>
          <a:xfrm>
            <a:off x="1815687" y="3162031"/>
            <a:ext cx="166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Schoolbook"/>
              <a:ea typeface="Century Schoolbook"/>
              <a:cs typeface="Century Schoolbook"/>
              <a:sym typeface="Century Schoolbook"/>
            </a:endParaRPr>
          </a:p>
        </p:txBody>
      </p:sp>
      <p:pic>
        <p:nvPicPr>
          <p:cNvPr id="115" name="Google Shape;115;p17"/>
          <p:cNvPicPr preferRelativeResize="0"/>
          <p:nvPr/>
        </p:nvPicPr>
        <p:blipFill>
          <a:blip r:embed="rId3">
            <a:alphaModFix/>
          </a:blip>
          <a:stretch>
            <a:fillRect/>
          </a:stretch>
        </p:blipFill>
        <p:spPr>
          <a:xfrm>
            <a:off x="3734385" y="9"/>
            <a:ext cx="8457615" cy="6857991"/>
          </a:xfrm>
          <a:prstGeom prst="rect">
            <a:avLst/>
          </a:prstGeom>
          <a:noFill/>
          <a:ln>
            <a:noFill/>
          </a:ln>
        </p:spPr>
      </p:pic>
      <p:pic>
        <p:nvPicPr>
          <p:cNvPr id="116" name="Google Shape;116;p17"/>
          <p:cNvPicPr preferRelativeResize="0"/>
          <p:nvPr/>
        </p:nvPicPr>
        <p:blipFill>
          <a:blip r:embed="rId4">
            <a:alphaModFix/>
          </a:blip>
          <a:stretch>
            <a:fillRect/>
          </a:stretch>
        </p:blipFill>
        <p:spPr>
          <a:xfrm>
            <a:off x="431525" y="0"/>
            <a:ext cx="5530894" cy="3684728"/>
          </a:xfrm>
          <a:prstGeom prst="rect">
            <a:avLst/>
          </a:prstGeom>
          <a:noFill/>
          <a:ln>
            <a:noFill/>
          </a:ln>
        </p:spPr>
      </p:pic>
      <p:pic>
        <p:nvPicPr>
          <p:cNvPr id="117" name="Google Shape;117;p17"/>
          <p:cNvPicPr preferRelativeResize="0"/>
          <p:nvPr/>
        </p:nvPicPr>
        <p:blipFill>
          <a:blip r:embed="rId5">
            <a:alphaModFix/>
          </a:blip>
          <a:stretch>
            <a:fillRect/>
          </a:stretch>
        </p:blipFill>
        <p:spPr>
          <a:xfrm>
            <a:off x="431525" y="3738223"/>
            <a:ext cx="4941600" cy="3971652"/>
          </a:xfrm>
          <a:prstGeom prst="rect">
            <a:avLst/>
          </a:prstGeom>
          <a:noFill/>
          <a:ln>
            <a:noFill/>
          </a:ln>
        </p:spPr>
      </p:pic>
      <p:sp>
        <p:nvSpPr>
          <p:cNvPr id="118" name="Google Shape;118;p17"/>
          <p:cNvSpPr txBox="1"/>
          <p:nvPr/>
        </p:nvSpPr>
        <p:spPr>
          <a:xfrm>
            <a:off x="4390423" y="4967628"/>
            <a:ext cx="4941600" cy="2125500"/>
          </a:xfrm>
          <a:prstGeom prst="rect">
            <a:avLst/>
          </a:prstGeom>
          <a:noFill/>
          <a:ln>
            <a:noFill/>
          </a:ln>
        </p:spPr>
        <p:txBody>
          <a:bodyPr anchorCtr="0" anchor="b" bIns="45700" lIns="91425" spcFirstLastPara="1" rIns="91425" wrap="square" tIns="27425">
            <a:normAutofit/>
          </a:bodyPr>
          <a:lstStyle/>
          <a:p>
            <a:pPr indent="0" lvl="0" marL="0" marR="0" rtl="0" algn="r">
              <a:lnSpc>
                <a:spcPct val="90000"/>
              </a:lnSpc>
              <a:spcBef>
                <a:spcPts val="0"/>
              </a:spcBef>
              <a:spcAft>
                <a:spcPts val="0"/>
              </a:spcAft>
              <a:buClr>
                <a:schemeClr val="accent1"/>
              </a:buClr>
              <a:buSzPts val="4400"/>
              <a:buFont typeface="Calibri"/>
              <a:buNone/>
            </a:pPr>
            <a:r>
              <a:t/>
            </a:r>
            <a:endParaRPr b="1" i="0" sz="4400" u="none" cap="none" strike="noStrike">
              <a:solidFill>
                <a:schemeClr val="accent1"/>
              </a:solidFill>
              <a:latin typeface="Montserrat"/>
              <a:ea typeface="Montserrat"/>
              <a:cs typeface="Montserrat"/>
              <a:sym typeface="Montserrat"/>
            </a:endParaRPr>
          </a:p>
        </p:txBody>
      </p:sp>
      <p:sp>
        <p:nvSpPr>
          <p:cNvPr id="119" name="Google Shape;119;p17"/>
          <p:cNvSpPr/>
          <p:nvPr/>
        </p:nvSpPr>
        <p:spPr>
          <a:xfrm>
            <a:off x="5283425" y="0"/>
            <a:ext cx="672000" cy="6858000"/>
          </a:xfrm>
          <a:prstGeom prst="rect">
            <a:avLst/>
          </a:prstGeom>
          <a:solidFill>
            <a:srgbClr val="A5A1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375500" y="3488300"/>
            <a:ext cx="4997700" cy="31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5283425" y="0"/>
            <a:ext cx="6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240475" y="0"/>
            <a:ext cx="6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970350" y="730500"/>
            <a:ext cx="102513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it-IT"/>
              <a:t>Sensors: PIR</a:t>
            </a:r>
            <a:endParaRPr/>
          </a:p>
        </p:txBody>
      </p:sp>
      <p:graphicFrame>
        <p:nvGraphicFramePr>
          <p:cNvPr id="255" name="Google Shape;255;p35"/>
          <p:cNvGraphicFramePr/>
          <p:nvPr/>
        </p:nvGraphicFramePr>
        <p:xfrm>
          <a:off x="7058025" y="1359725"/>
          <a:ext cx="3000000" cy="3000000"/>
        </p:xfrm>
        <a:graphic>
          <a:graphicData uri="http://schemas.openxmlformats.org/drawingml/2006/table">
            <a:tbl>
              <a:tblPr>
                <a:noFill/>
                <a:tableStyleId>{B054F595-E04D-42DD-9762-688044E40E69}</a:tableStyleId>
              </a:tblPr>
              <a:tblGrid>
                <a:gridCol w="2103675"/>
                <a:gridCol w="2426800"/>
              </a:tblGrid>
              <a:tr h="309975">
                <a:tc>
                  <a:txBody>
                    <a:bodyPr/>
                    <a:lstStyle/>
                    <a:p>
                      <a:pPr indent="0" lvl="0" marL="0" rtl="0" algn="l">
                        <a:spcBef>
                          <a:spcPts val="0"/>
                        </a:spcBef>
                        <a:spcAft>
                          <a:spcPts val="0"/>
                        </a:spcAft>
                        <a:buNone/>
                      </a:pPr>
                      <a:r>
                        <a:rPr b="1" lang="it-IT" sz="1300">
                          <a:latin typeface="Raleway"/>
                          <a:ea typeface="Raleway"/>
                          <a:cs typeface="Raleway"/>
                          <a:sym typeface="Raleway"/>
                        </a:rPr>
                        <a:t>Pin Name</a:t>
                      </a:r>
                      <a:endParaRPr b="1" sz="1300">
                        <a:latin typeface="Raleway"/>
                        <a:ea typeface="Raleway"/>
                        <a:cs typeface="Raleway"/>
                        <a:sym typeface="Raleway"/>
                      </a:endParaRPr>
                    </a:p>
                  </a:txBody>
                  <a:tcPr marT="0" marB="0" marR="0" marL="0"/>
                </a:tc>
                <a:tc>
                  <a:txBody>
                    <a:bodyPr/>
                    <a:lstStyle/>
                    <a:p>
                      <a:pPr indent="0" lvl="0" marL="0" rtl="0" algn="l">
                        <a:spcBef>
                          <a:spcPts val="0"/>
                        </a:spcBef>
                        <a:spcAft>
                          <a:spcPts val="0"/>
                        </a:spcAft>
                        <a:buNone/>
                      </a:pPr>
                      <a:r>
                        <a:rPr b="1" lang="it-IT" sz="1300">
                          <a:latin typeface="Raleway"/>
                          <a:ea typeface="Raleway"/>
                          <a:cs typeface="Raleway"/>
                          <a:sym typeface="Raleway"/>
                        </a:rPr>
                        <a:t>Description</a:t>
                      </a:r>
                      <a:endParaRPr b="1" sz="1300">
                        <a:latin typeface="Raleway"/>
                        <a:ea typeface="Raleway"/>
                        <a:cs typeface="Raleway"/>
                        <a:sym typeface="Raleway"/>
                      </a:endParaRPr>
                    </a:p>
                  </a:txBody>
                  <a:tcPr marT="0" marB="0" marR="0" marL="0"/>
                </a:tc>
              </a:tr>
              <a:tr h="930000">
                <a:tc>
                  <a:txBody>
                    <a:bodyPr/>
                    <a:lstStyle/>
                    <a:p>
                      <a:pPr indent="0" lvl="0" marL="0" rtl="0" algn="l">
                        <a:spcBef>
                          <a:spcPts val="0"/>
                        </a:spcBef>
                        <a:spcAft>
                          <a:spcPts val="0"/>
                        </a:spcAft>
                        <a:buNone/>
                      </a:pPr>
                      <a:r>
                        <a:rPr lang="it-IT" sz="1300">
                          <a:latin typeface="Raleway"/>
                          <a:ea typeface="Raleway"/>
                          <a:cs typeface="Raleway"/>
                          <a:sym typeface="Raleway"/>
                        </a:rPr>
                        <a:t>Vcc</a:t>
                      </a:r>
                      <a:endParaRPr sz="1300">
                        <a:latin typeface="Raleway"/>
                        <a:ea typeface="Raleway"/>
                        <a:cs typeface="Raleway"/>
                        <a:sym typeface="Raleway"/>
                      </a:endParaRPr>
                    </a:p>
                  </a:txBody>
                  <a:tcPr marT="0" marB="0" marR="0" marL="0"/>
                </a:tc>
                <a:tc>
                  <a:txBody>
                    <a:bodyPr/>
                    <a:lstStyle/>
                    <a:p>
                      <a:pPr indent="0" lvl="0" marL="0" rtl="0" algn="l">
                        <a:spcBef>
                          <a:spcPts val="0"/>
                        </a:spcBef>
                        <a:spcAft>
                          <a:spcPts val="0"/>
                        </a:spcAft>
                        <a:buNone/>
                      </a:pPr>
                      <a:r>
                        <a:rPr lang="it-IT" sz="1300">
                          <a:latin typeface="Raleway"/>
                          <a:ea typeface="Raleway"/>
                          <a:cs typeface="Raleway"/>
                          <a:sym typeface="Raleway"/>
                        </a:rPr>
                        <a:t>Input voltage is +5V for typical applications. Can range from 4.5V- 12V</a:t>
                      </a:r>
                      <a:endParaRPr sz="1300">
                        <a:latin typeface="Raleway"/>
                        <a:ea typeface="Raleway"/>
                        <a:cs typeface="Raleway"/>
                        <a:sym typeface="Raleway"/>
                      </a:endParaRPr>
                    </a:p>
                  </a:txBody>
                  <a:tcPr marT="0" marB="0" marR="0" marL="0" anchor="ctr"/>
                </a:tc>
              </a:tr>
              <a:tr h="1240025">
                <a:tc>
                  <a:txBody>
                    <a:bodyPr/>
                    <a:lstStyle/>
                    <a:p>
                      <a:pPr indent="0" lvl="0" marL="0" rtl="0" algn="l">
                        <a:spcBef>
                          <a:spcPts val="0"/>
                        </a:spcBef>
                        <a:spcAft>
                          <a:spcPts val="0"/>
                        </a:spcAft>
                        <a:buNone/>
                      </a:pPr>
                      <a:r>
                        <a:rPr lang="it-IT" sz="1300">
                          <a:latin typeface="Raleway"/>
                          <a:ea typeface="Raleway"/>
                          <a:cs typeface="Raleway"/>
                          <a:sym typeface="Raleway"/>
                        </a:rPr>
                        <a:t>High/Low Ouput (Dout)</a:t>
                      </a:r>
                      <a:endParaRPr sz="1300">
                        <a:latin typeface="Raleway"/>
                        <a:ea typeface="Raleway"/>
                        <a:cs typeface="Raleway"/>
                        <a:sym typeface="Raleway"/>
                      </a:endParaRPr>
                    </a:p>
                  </a:txBody>
                  <a:tcPr marT="0" marB="0" marR="0" marL="0"/>
                </a:tc>
                <a:tc>
                  <a:txBody>
                    <a:bodyPr/>
                    <a:lstStyle/>
                    <a:p>
                      <a:pPr indent="0" lvl="0" marL="0" rtl="0" algn="l">
                        <a:spcBef>
                          <a:spcPts val="0"/>
                        </a:spcBef>
                        <a:spcAft>
                          <a:spcPts val="0"/>
                        </a:spcAft>
                        <a:buNone/>
                      </a:pPr>
                      <a:r>
                        <a:rPr lang="it-IT" sz="1300">
                          <a:latin typeface="Raleway"/>
                          <a:ea typeface="Raleway"/>
                          <a:cs typeface="Raleway"/>
                          <a:sym typeface="Raleway"/>
                        </a:rPr>
                        <a:t>Digital pulse high (3.3V) when triggered (motion detected) digital low(0V) when idle(no motion detected</a:t>
                      </a:r>
                      <a:endParaRPr sz="1300">
                        <a:latin typeface="Raleway"/>
                        <a:ea typeface="Raleway"/>
                        <a:cs typeface="Raleway"/>
                        <a:sym typeface="Raleway"/>
                      </a:endParaRPr>
                    </a:p>
                  </a:txBody>
                  <a:tcPr marT="0" marB="0" marR="0" marL="0" anchor="ctr"/>
                </a:tc>
              </a:tr>
              <a:tr h="309975">
                <a:tc>
                  <a:txBody>
                    <a:bodyPr/>
                    <a:lstStyle/>
                    <a:p>
                      <a:pPr indent="0" lvl="0" marL="0" rtl="0" algn="l">
                        <a:spcBef>
                          <a:spcPts val="0"/>
                        </a:spcBef>
                        <a:spcAft>
                          <a:spcPts val="0"/>
                        </a:spcAft>
                        <a:buNone/>
                      </a:pPr>
                      <a:r>
                        <a:rPr lang="it-IT" sz="1300">
                          <a:latin typeface="Raleway"/>
                          <a:ea typeface="Raleway"/>
                          <a:cs typeface="Raleway"/>
                          <a:sym typeface="Raleway"/>
                        </a:rPr>
                        <a:t>Ground</a:t>
                      </a:r>
                      <a:endParaRPr sz="1300">
                        <a:latin typeface="Raleway"/>
                        <a:ea typeface="Raleway"/>
                        <a:cs typeface="Raleway"/>
                        <a:sym typeface="Raleway"/>
                      </a:endParaRPr>
                    </a:p>
                  </a:txBody>
                  <a:tcPr marT="0" marB="0" marR="0" marL="0"/>
                </a:tc>
                <a:tc>
                  <a:txBody>
                    <a:bodyPr/>
                    <a:lstStyle/>
                    <a:p>
                      <a:pPr indent="0" lvl="0" marL="0" rtl="0" algn="l">
                        <a:spcBef>
                          <a:spcPts val="0"/>
                        </a:spcBef>
                        <a:spcAft>
                          <a:spcPts val="0"/>
                        </a:spcAft>
                        <a:buNone/>
                      </a:pPr>
                      <a:r>
                        <a:rPr lang="it-IT" sz="1300">
                          <a:latin typeface="Raleway"/>
                          <a:ea typeface="Raleway"/>
                          <a:cs typeface="Raleway"/>
                          <a:sym typeface="Raleway"/>
                        </a:rPr>
                        <a:t>Connected to ground of circuit</a:t>
                      </a:r>
                      <a:endParaRPr sz="1300">
                        <a:latin typeface="Raleway"/>
                        <a:ea typeface="Raleway"/>
                        <a:cs typeface="Raleway"/>
                        <a:sym typeface="Raleway"/>
                      </a:endParaRPr>
                    </a:p>
                  </a:txBody>
                  <a:tcPr marT="0" marB="0" marR="0" marL="0" anchor="ctr"/>
                </a:tc>
              </a:tr>
            </a:tbl>
          </a:graphicData>
        </a:graphic>
      </p:graphicFrame>
      <p:pic>
        <p:nvPicPr>
          <p:cNvPr id="256" name="Google Shape;256;p35"/>
          <p:cNvPicPr preferRelativeResize="0"/>
          <p:nvPr/>
        </p:nvPicPr>
        <p:blipFill>
          <a:blip r:embed="rId3">
            <a:alphaModFix/>
          </a:blip>
          <a:stretch>
            <a:fillRect/>
          </a:stretch>
        </p:blipFill>
        <p:spPr>
          <a:xfrm>
            <a:off x="300650" y="1871625"/>
            <a:ext cx="2453332" cy="1766175"/>
          </a:xfrm>
          <a:prstGeom prst="rect">
            <a:avLst/>
          </a:prstGeom>
          <a:noFill/>
          <a:ln>
            <a:noFill/>
          </a:ln>
        </p:spPr>
      </p:pic>
      <p:pic>
        <p:nvPicPr>
          <p:cNvPr id="257" name="Google Shape;257;p35"/>
          <p:cNvPicPr preferRelativeResize="0"/>
          <p:nvPr/>
        </p:nvPicPr>
        <p:blipFill>
          <a:blip r:embed="rId4">
            <a:alphaModFix/>
          </a:blip>
          <a:stretch>
            <a:fillRect/>
          </a:stretch>
        </p:blipFill>
        <p:spPr>
          <a:xfrm>
            <a:off x="3629100" y="1726575"/>
            <a:ext cx="2932450" cy="2056286"/>
          </a:xfrm>
          <a:prstGeom prst="rect">
            <a:avLst/>
          </a:prstGeom>
          <a:noFill/>
          <a:ln>
            <a:noFill/>
          </a:ln>
        </p:spPr>
      </p:pic>
      <p:sp>
        <p:nvSpPr>
          <p:cNvPr id="258" name="Google Shape;258;p35"/>
          <p:cNvSpPr txBox="1"/>
          <p:nvPr/>
        </p:nvSpPr>
        <p:spPr>
          <a:xfrm>
            <a:off x="152400" y="3659163"/>
            <a:ext cx="3715500" cy="140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it-IT">
                <a:latin typeface="Raleway"/>
                <a:ea typeface="Raleway"/>
                <a:cs typeface="Raleway"/>
                <a:sym typeface="Raleway"/>
              </a:rPr>
              <a:t>Repeatable(H) mode</a:t>
            </a:r>
            <a:endParaRPr b="1">
              <a:latin typeface="Raleway"/>
              <a:ea typeface="Raleway"/>
              <a:cs typeface="Raleway"/>
              <a:sym typeface="Raleway"/>
            </a:endParaRPr>
          </a:p>
          <a:p>
            <a:pPr indent="0" lvl="0" marL="0" rtl="0" algn="l">
              <a:lnSpc>
                <a:spcPct val="115000"/>
              </a:lnSpc>
              <a:spcBef>
                <a:spcPts val="1200"/>
              </a:spcBef>
              <a:spcAft>
                <a:spcPts val="1200"/>
              </a:spcAft>
              <a:buNone/>
            </a:pPr>
            <a:r>
              <a:rPr lang="it-IT" sz="1200">
                <a:latin typeface="Raleway"/>
                <a:ea typeface="Raleway"/>
                <a:cs typeface="Raleway"/>
                <a:sym typeface="Raleway"/>
              </a:rPr>
              <a:t>In Repeatable(H) mode the output pin Dout will go high (3.3V) when a person is detected within range and goes low after a particular time (time is set by “Off time control” potentiometer)</a:t>
            </a:r>
            <a:endParaRPr>
              <a:latin typeface="Lato"/>
              <a:ea typeface="Lato"/>
              <a:cs typeface="Lato"/>
              <a:sym typeface="Lato"/>
            </a:endParaRPr>
          </a:p>
        </p:txBody>
      </p:sp>
      <p:sp>
        <p:nvSpPr>
          <p:cNvPr id="259" name="Google Shape;259;p35"/>
          <p:cNvSpPr txBox="1"/>
          <p:nvPr/>
        </p:nvSpPr>
        <p:spPr>
          <a:xfrm>
            <a:off x="79050" y="4999200"/>
            <a:ext cx="4189800" cy="185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it-IT">
                <a:latin typeface="Raleway"/>
                <a:ea typeface="Raleway"/>
                <a:cs typeface="Raleway"/>
                <a:sym typeface="Raleway"/>
              </a:rPr>
              <a:t>Non- Repeatable(L) mode</a:t>
            </a:r>
            <a:endParaRPr b="1">
              <a:latin typeface="Raleway"/>
              <a:ea typeface="Raleway"/>
              <a:cs typeface="Raleway"/>
              <a:sym typeface="Raleway"/>
            </a:endParaRPr>
          </a:p>
          <a:p>
            <a:pPr indent="0" lvl="0" marL="0" rtl="0" algn="l">
              <a:lnSpc>
                <a:spcPct val="115000"/>
              </a:lnSpc>
              <a:spcBef>
                <a:spcPts val="1400"/>
              </a:spcBef>
              <a:spcAft>
                <a:spcPts val="400"/>
              </a:spcAft>
              <a:buNone/>
            </a:pPr>
            <a:r>
              <a:rPr lang="it-IT" sz="1200">
                <a:latin typeface="Raleway"/>
                <a:ea typeface="Raleway"/>
                <a:cs typeface="Raleway"/>
                <a:sym typeface="Raleway"/>
              </a:rPr>
              <a:t>In “I” mode the output pin Dout will go high (3.3V) when  a person is detected within range and will stay high as long as he/she stays within the limit of the Sensors range. Once the person has left the area the pin will go low after the particular time which can be set using the potentiometer</a:t>
            </a:r>
            <a:endParaRPr sz="1500">
              <a:latin typeface="Raleway"/>
              <a:ea typeface="Raleway"/>
              <a:cs typeface="Raleway"/>
              <a:sym typeface="Raleway"/>
            </a:endParaRPr>
          </a:p>
        </p:txBody>
      </p:sp>
      <p:sp>
        <p:nvSpPr>
          <p:cNvPr id="260" name="Google Shape;260;p35"/>
          <p:cNvSpPr txBox="1"/>
          <p:nvPr/>
        </p:nvSpPr>
        <p:spPr>
          <a:xfrm>
            <a:off x="6670250" y="4496225"/>
            <a:ext cx="4397400" cy="220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aleway"/>
              <a:buChar char="●"/>
            </a:pPr>
            <a:r>
              <a:rPr lang="it-IT" sz="1600">
                <a:latin typeface="Raleway"/>
                <a:ea typeface="Raleway"/>
                <a:cs typeface="Raleway"/>
                <a:sym typeface="Raleway"/>
              </a:rPr>
              <a:t>Cover distance of about 120° and 7 meters</a:t>
            </a:r>
            <a:endParaRPr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lang="it-IT" sz="1600">
                <a:latin typeface="Raleway"/>
                <a:ea typeface="Raleway"/>
                <a:cs typeface="Raleway"/>
                <a:sym typeface="Raleway"/>
              </a:rPr>
              <a:t>Low power consumption of 65mA</a:t>
            </a:r>
            <a:endParaRPr sz="1600">
              <a:latin typeface="Raleway"/>
              <a:ea typeface="Raleway"/>
              <a:cs typeface="Raleway"/>
              <a:sym typeface="Raleway"/>
            </a:endParaRPr>
          </a:p>
          <a:p>
            <a:pPr indent="-342900" lvl="0" marL="457200" rtl="0" algn="l">
              <a:spcBef>
                <a:spcPts val="0"/>
              </a:spcBef>
              <a:spcAft>
                <a:spcPts val="0"/>
              </a:spcAft>
              <a:buSzPts val="1800"/>
              <a:buFont typeface="Raleway"/>
              <a:buChar char="●"/>
            </a:pPr>
            <a:r>
              <a:rPr lang="it-IT" sz="1600">
                <a:latin typeface="Raleway"/>
                <a:ea typeface="Raleway"/>
                <a:cs typeface="Raleway"/>
                <a:sym typeface="Raleway"/>
              </a:rPr>
              <a:t>Output voltage is High/Low (3.3V TTL)</a:t>
            </a:r>
            <a:endParaRPr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lang="it-IT" sz="1600">
                <a:latin typeface="Raleway"/>
                <a:ea typeface="Raleway"/>
                <a:cs typeface="Raleway"/>
                <a:sym typeface="Raleway"/>
              </a:rPr>
              <a:t>Can understand if there is a living being or not*</a:t>
            </a:r>
            <a:endParaRPr sz="1600">
              <a:latin typeface="Raleway"/>
              <a:ea typeface="Raleway"/>
              <a:cs typeface="Raleway"/>
              <a:sym typeface="Raleway"/>
            </a:endParaRPr>
          </a:p>
          <a:p>
            <a:pPr indent="0" lvl="0" marL="0" rtl="0" algn="l">
              <a:spcBef>
                <a:spcPts val="0"/>
              </a:spcBef>
              <a:spcAft>
                <a:spcPts val="0"/>
              </a:spcAft>
              <a:buNone/>
            </a:pPr>
            <a:r>
              <a:t/>
            </a:r>
            <a:endParaRPr sz="1100"/>
          </a:p>
          <a:p>
            <a:pPr indent="0" lvl="0" marL="0" rtl="0" algn="l">
              <a:spcBef>
                <a:spcPts val="0"/>
              </a:spcBef>
              <a:spcAft>
                <a:spcPts val="0"/>
              </a:spcAft>
              <a:buNone/>
            </a:pPr>
            <a:r>
              <a:rPr lang="it-IT" sz="1100"/>
              <a:t>*All object with a temperature greater than the absolute zero emit light radiation</a:t>
            </a:r>
            <a:endParaRPr sz="1600">
              <a:latin typeface="Raleway"/>
              <a:ea typeface="Raleway"/>
              <a:cs typeface="Raleway"/>
              <a:sym typeface="Raleway"/>
            </a:endParaRPr>
          </a:p>
        </p:txBody>
      </p:sp>
      <p:sp>
        <p:nvSpPr>
          <p:cNvPr id="261" name="Google Shape;261;p35"/>
          <p:cNvSpPr txBox="1"/>
          <p:nvPr/>
        </p:nvSpPr>
        <p:spPr>
          <a:xfrm>
            <a:off x="8024050" y="6008150"/>
            <a:ext cx="5691900" cy="66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970350" y="770025"/>
            <a:ext cx="102513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it-IT"/>
              <a:t>Sensors: Vibration</a:t>
            </a:r>
            <a:endParaRPr/>
          </a:p>
        </p:txBody>
      </p:sp>
      <p:pic>
        <p:nvPicPr>
          <p:cNvPr id="267" name="Google Shape;267;p36"/>
          <p:cNvPicPr preferRelativeResize="0"/>
          <p:nvPr/>
        </p:nvPicPr>
        <p:blipFill>
          <a:blip r:embed="rId3">
            <a:alphaModFix/>
          </a:blip>
          <a:stretch>
            <a:fillRect/>
          </a:stretch>
        </p:blipFill>
        <p:spPr>
          <a:xfrm>
            <a:off x="369825" y="2001775"/>
            <a:ext cx="3760800" cy="2301625"/>
          </a:xfrm>
          <a:prstGeom prst="rect">
            <a:avLst/>
          </a:prstGeom>
          <a:noFill/>
          <a:ln>
            <a:noFill/>
          </a:ln>
        </p:spPr>
      </p:pic>
      <p:pic>
        <p:nvPicPr>
          <p:cNvPr id="268" name="Google Shape;268;p36"/>
          <p:cNvPicPr preferRelativeResize="0"/>
          <p:nvPr/>
        </p:nvPicPr>
        <p:blipFill>
          <a:blip r:embed="rId4">
            <a:alphaModFix/>
          </a:blip>
          <a:stretch>
            <a:fillRect/>
          </a:stretch>
        </p:blipFill>
        <p:spPr>
          <a:xfrm>
            <a:off x="254738" y="4472225"/>
            <a:ext cx="3990975" cy="2200275"/>
          </a:xfrm>
          <a:prstGeom prst="rect">
            <a:avLst/>
          </a:prstGeom>
          <a:noFill/>
          <a:ln>
            <a:noFill/>
          </a:ln>
        </p:spPr>
      </p:pic>
      <p:graphicFrame>
        <p:nvGraphicFramePr>
          <p:cNvPr id="269" name="Google Shape;269;p36"/>
          <p:cNvGraphicFramePr/>
          <p:nvPr/>
        </p:nvGraphicFramePr>
        <p:xfrm>
          <a:off x="5815663" y="3967775"/>
          <a:ext cx="3000000" cy="3000000"/>
        </p:xfrm>
        <a:graphic>
          <a:graphicData uri="http://schemas.openxmlformats.org/drawingml/2006/table">
            <a:tbl>
              <a:tblPr>
                <a:noFill/>
                <a:tableStyleId>{3190DEBD-C03A-4AD5-948E-847CE7D22968}</a:tableStyleId>
              </a:tblPr>
              <a:tblGrid>
                <a:gridCol w="1205450"/>
                <a:gridCol w="4337975"/>
              </a:tblGrid>
              <a:tr h="401475">
                <a:tc>
                  <a:txBody>
                    <a:bodyPr/>
                    <a:lstStyle/>
                    <a:p>
                      <a:pPr indent="0" lvl="0" marL="0" rtl="0" algn="l">
                        <a:lnSpc>
                          <a:spcPct val="120000"/>
                        </a:lnSpc>
                        <a:spcBef>
                          <a:spcPts val="0"/>
                        </a:spcBef>
                        <a:spcAft>
                          <a:spcPts val="0"/>
                        </a:spcAft>
                        <a:buNone/>
                      </a:pPr>
                      <a:r>
                        <a:rPr b="1" lang="it-IT">
                          <a:latin typeface="Raleway"/>
                          <a:ea typeface="Raleway"/>
                          <a:cs typeface="Raleway"/>
                          <a:sym typeface="Raleway"/>
                        </a:rPr>
                        <a:t>Pin Name</a:t>
                      </a:r>
                      <a:endParaRPr b="1">
                        <a:latin typeface="Raleway"/>
                        <a:ea typeface="Raleway"/>
                        <a:cs typeface="Raleway"/>
                        <a:sym typeface="Raleway"/>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b="1" lang="it-IT">
                          <a:latin typeface="Raleway"/>
                          <a:ea typeface="Raleway"/>
                          <a:cs typeface="Raleway"/>
                          <a:sym typeface="Raleway"/>
                        </a:rPr>
                        <a:t>Description</a:t>
                      </a:r>
                      <a:endParaRPr b="1">
                        <a:latin typeface="Raleway"/>
                        <a:ea typeface="Raleway"/>
                        <a:cs typeface="Raleway"/>
                        <a:sym typeface="Raleway"/>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802100">
                <a:tc>
                  <a:txBody>
                    <a:bodyPr/>
                    <a:lstStyle/>
                    <a:p>
                      <a:pPr indent="0" lvl="0" marL="0" rtl="0" algn="l">
                        <a:lnSpc>
                          <a:spcPct val="120000"/>
                        </a:lnSpc>
                        <a:spcBef>
                          <a:spcPts val="0"/>
                        </a:spcBef>
                        <a:spcAft>
                          <a:spcPts val="0"/>
                        </a:spcAft>
                        <a:buNone/>
                      </a:pPr>
                      <a:r>
                        <a:rPr lang="it-IT">
                          <a:latin typeface="Raleway"/>
                          <a:ea typeface="Raleway"/>
                          <a:cs typeface="Raleway"/>
                          <a:sym typeface="Raleway"/>
                        </a:rPr>
                        <a:t>VCC</a:t>
                      </a:r>
                      <a:endParaRPr>
                        <a:latin typeface="Raleway"/>
                        <a:ea typeface="Raleway"/>
                        <a:cs typeface="Raleway"/>
                        <a:sym typeface="Raleway"/>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it-IT">
                          <a:latin typeface="Raleway"/>
                          <a:ea typeface="Raleway"/>
                          <a:cs typeface="Raleway"/>
                          <a:sym typeface="Raleway"/>
                        </a:rPr>
                        <a:t>The Vcc pin powers the module, typically with +5V</a:t>
                      </a:r>
                      <a:endParaRPr>
                        <a:latin typeface="Raleway"/>
                        <a:ea typeface="Raleway"/>
                        <a:cs typeface="Raleway"/>
                        <a:sym typeface="Raleway"/>
                      </a:endParaRPr>
                    </a:p>
                  </a:txBody>
                  <a:tcPr marT="91425" marB="91425" marR="91425" marL="9142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01475">
                <a:tc>
                  <a:txBody>
                    <a:bodyPr/>
                    <a:lstStyle/>
                    <a:p>
                      <a:pPr indent="0" lvl="0" marL="0" rtl="0" algn="l">
                        <a:lnSpc>
                          <a:spcPct val="120000"/>
                        </a:lnSpc>
                        <a:spcBef>
                          <a:spcPts val="0"/>
                        </a:spcBef>
                        <a:spcAft>
                          <a:spcPts val="0"/>
                        </a:spcAft>
                        <a:buNone/>
                      </a:pPr>
                      <a:r>
                        <a:rPr lang="it-IT">
                          <a:latin typeface="Raleway"/>
                          <a:ea typeface="Raleway"/>
                          <a:cs typeface="Raleway"/>
                          <a:sym typeface="Raleway"/>
                        </a:rPr>
                        <a:t>GND</a:t>
                      </a:r>
                      <a:endParaRPr>
                        <a:latin typeface="Raleway"/>
                        <a:ea typeface="Raleway"/>
                        <a:cs typeface="Raleway"/>
                        <a:sym typeface="Raleway"/>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it-IT">
                          <a:latin typeface="Raleway"/>
                          <a:ea typeface="Raleway"/>
                          <a:cs typeface="Raleway"/>
                          <a:sym typeface="Raleway"/>
                        </a:rPr>
                        <a:t>Power Supply Ground</a:t>
                      </a:r>
                      <a:endParaRPr>
                        <a:latin typeface="Raleway"/>
                        <a:ea typeface="Raleway"/>
                        <a:cs typeface="Raleway"/>
                        <a:sym typeface="Raleway"/>
                      </a:endParaRPr>
                    </a:p>
                  </a:txBody>
                  <a:tcPr marT="91425" marB="91425" marR="91425" marL="9142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01475">
                <a:tc>
                  <a:txBody>
                    <a:bodyPr/>
                    <a:lstStyle/>
                    <a:p>
                      <a:pPr indent="0" lvl="0" marL="0" rtl="0" algn="l">
                        <a:lnSpc>
                          <a:spcPct val="120000"/>
                        </a:lnSpc>
                        <a:spcBef>
                          <a:spcPts val="0"/>
                        </a:spcBef>
                        <a:spcAft>
                          <a:spcPts val="0"/>
                        </a:spcAft>
                        <a:buNone/>
                      </a:pPr>
                      <a:r>
                        <a:rPr lang="it-IT">
                          <a:latin typeface="Raleway"/>
                          <a:ea typeface="Raleway"/>
                          <a:cs typeface="Raleway"/>
                          <a:sym typeface="Raleway"/>
                        </a:rPr>
                        <a:t>DO</a:t>
                      </a:r>
                      <a:endParaRPr>
                        <a:latin typeface="Raleway"/>
                        <a:ea typeface="Raleway"/>
                        <a:cs typeface="Raleway"/>
                        <a:sym typeface="Raleway"/>
                      </a:endParaRPr>
                    </a:p>
                  </a:txBody>
                  <a:tcPr marT="91425" marB="91425" marR="91425" marL="9142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lang="it-IT">
                          <a:latin typeface="Raleway"/>
                          <a:ea typeface="Raleway"/>
                          <a:cs typeface="Raleway"/>
                          <a:sym typeface="Raleway"/>
                        </a:rPr>
                        <a:t>Digital Out Pin for Digital Output.</a:t>
                      </a:r>
                      <a:endParaRPr>
                        <a:latin typeface="Raleway"/>
                        <a:ea typeface="Raleway"/>
                        <a:cs typeface="Raleway"/>
                        <a:sym typeface="Raleway"/>
                      </a:endParaRPr>
                    </a:p>
                  </a:txBody>
                  <a:tcPr marT="91425" marB="91425" marR="91425" marL="9142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270" name="Google Shape;270;p36"/>
          <p:cNvSpPr txBox="1"/>
          <p:nvPr/>
        </p:nvSpPr>
        <p:spPr>
          <a:xfrm>
            <a:off x="5780875" y="1483725"/>
            <a:ext cx="5613000" cy="2130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Raleway"/>
              <a:buChar char="●"/>
            </a:pPr>
            <a:r>
              <a:rPr lang="it-IT" sz="1600">
                <a:latin typeface="Raleway"/>
                <a:ea typeface="Raleway"/>
                <a:cs typeface="Raleway"/>
                <a:sym typeface="Raleway"/>
              </a:rPr>
              <a:t>Output at DO is HIGH when vibration is sensed (status led blinks)</a:t>
            </a:r>
            <a:endParaRPr sz="1600">
              <a:latin typeface="Raleway"/>
              <a:ea typeface="Raleway"/>
              <a:cs typeface="Raleway"/>
              <a:sym typeface="Raleway"/>
            </a:endParaRPr>
          </a:p>
          <a:p>
            <a:pPr indent="-330200" lvl="0" marL="457200" rtl="0" algn="l">
              <a:lnSpc>
                <a:spcPct val="115000"/>
              </a:lnSpc>
              <a:spcBef>
                <a:spcPts val="0"/>
              </a:spcBef>
              <a:spcAft>
                <a:spcPts val="0"/>
              </a:spcAft>
              <a:buSzPts val="1600"/>
              <a:buFont typeface="Raleway"/>
              <a:buChar char="●"/>
            </a:pPr>
            <a:r>
              <a:rPr lang="it-IT" sz="1600">
                <a:latin typeface="Raleway"/>
                <a:ea typeface="Raleway"/>
                <a:cs typeface="Raleway"/>
                <a:sym typeface="Raleway"/>
              </a:rPr>
              <a:t>Output is LOW otherwise</a:t>
            </a:r>
            <a:endParaRPr sz="1600">
              <a:latin typeface="Raleway"/>
              <a:ea typeface="Raleway"/>
              <a:cs typeface="Raleway"/>
              <a:sym typeface="Raleway"/>
            </a:endParaRPr>
          </a:p>
          <a:p>
            <a:pPr indent="-330200" lvl="0" marL="457200" rtl="0" algn="l">
              <a:lnSpc>
                <a:spcPct val="115000"/>
              </a:lnSpc>
              <a:spcBef>
                <a:spcPts val="0"/>
              </a:spcBef>
              <a:spcAft>
                <a:spcPts val="0"/>
              </a:spcAft>
              <a:buSzPts val="1600"/>
              <a:buFont typeface="Raleway"/>
              <a:buChar char="●"/>
            </a:pPr>
            <a:r>
              <a:rPr lang="it-IT" sz="1600">
                <a:latin typeface="Raleway"/>
                <a:ea typeface="Raleway"/>
                <a:cs typeface="Raleway"/>
                <a:sym typeface="Raleway"/>
              </a:rPr>
              <a:t>Cheap and easy to install thanks to pre-built bolt hole</a:t>
            </a:r>
            <a:endParaRPr sz="1600">
              <a:latin typeface="Raleway"/>
              <a:ea typeface="Raleway"/>
              <a:cs typeface="Raleway"/>
              <a:sym typeface="Raleway"/>
            </a:endParaRPr>
          </a:p>
          <a:p>
            <a:pPr indent="-330200" lvl="0" marL="457200" rtl="0" algn="l">
              <a:lnSpc>
                <a:spcPct val="115000"/>
              </a:lnSpc>
              <a:spcBef>
                <a:spcPts val="0"/>
              </a:spcBef>
              <a:spcAft>
                <a:spcPts val="0"/>
              </a:spcAft>
              <a:buSzPts val="1600"/>
              <a:buFont typeface="Raleway"/>
              <a:buChar char="●"/>
            </a:pPr>
            <a:r>
              <a:rPr lang="it-IT" sz="1600">
                <a:latin typeface="Raleway"/>
                <a:ea typeface="Raleway"/>
                <a:cs typeface="Raleway"/>
                <a:sym typeface="Raleway"/>
              </a:rPr>
              <a:t>Low current consumption (15mA)</a:t>
            </a:r>
            <a:endParaRPr sz="1600">
              <a:latin typeface="Raleway"/>
              <a:ea typeface="Raleway"/>
              <a:cs typeface="Raleway"/>
              <a:sym typeface="Raleway"/>
            </a:endParaRPr>
          </a:p>
          <a:p>
            <a:pPr indent="-330200" lvl="0" marL="457200" rtl="0" algn="l">
              <a:lnSpc>
                <a:spcPct val="115000"/>
              </a:lnSpc>
              <a:spcBef>
                <a:spcPts val="0"/>
              </a:spcBef>
              <a:spcAft>
                <a:spcPts val="0"/>
              </a:spcAft>
              <a:buSzPts val="1600"/>
              <a:buFont typeface="Raleway"/>
              <a:buChar char="●"/>
            </a:pPr>
            <a:r>
              <a:rPr lang="it-IT" sz="1600">
                <a:latin typeface="Raleway"/>
                <a:ea typeface="Raleway"/>
                <a:cs typeface="Raleway"/>
                <a:sym typeface="Raleway"/>
              </a:rPr>
              <a:t>10 K Pot var. resistor used to set sensibility</a:t>
            </a:r>
            <a:endParaRPr sz="1600">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970350" y="750250"/>
            <a:ext cx="102513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it-IT"/>
              <a:t>Communication: Bluetooth HC-05 Module</a:t>
            </a:r>
            <a:endParaRPr/>
          </a:p>
        </p:txBody>
      </p:sp>
      <p:pic>
        <p:nvPicPr>
          <p:cNvPr id="276" name="Google Shape;276;p37"/>
          <p:cNvPicPr preferRelativeResize="0"/>
          <p:nvPr/>
        </p:nvPicPr>
        <p:blipFill>
          <a:blip r:embed="rId3">
            <a:alphaModFix/>
          </a:blip>
          <a:stretch>
            <a:fillRect/>
          </a:stretch>
        </p:blipFill>
        <p:spPr>
          <a:xfrm>
            <a:off x="818675" y="1655900"/>
            <a:ext cx="3044720" cy="2411400"/>
          </a:xfrm>
          <a:prstGeom prst="rect">
            <a:avLst/>
          </a:prstGeom>
          <a:noFill/>
          <a:ln>
            <a:noFill/>
          </a:ln>
        </p:spPr>
      </p:pic>
      <p:pic>
        <p:nvPicPr>
          <p:cNvPr id="277" name="Google Shape;277;p37"/>
          <p:cNvPicPr preferRelativeResize="0"/>
          <p:nvPr/>
        </p:nvPicPr>
        <p:blipFill>
          <a:blip r:embed="rId4">
            <a:alphaModFix/>
          </a:blip>
          <a:stretch>
            <a:fillRect/>
          </a:stretch>
        </p:blipFill>
        <p:spPr>
          <a:xfrm>
            <a:off x="300325" y="3998100"/>
            <a:ext cx="3720950" cy="2790700"/>
          </a:xfrm>
          <a:prstGeom prst="rect">
            <a:avLst/>
          </a:prstGeom>
          <a:noFill/>
          <a:ln>
            <a:noFill/>
          </a:ln>
        </p:spPr>
      </p:pic>
      <p:sp>
        <p:nvSpPr>
          <p:cNvPr id="278" name="Google Shape;278;p37"/>
          <p:cNvSpPr txBox="1"/>
          <p:nvPr/>
        </p:nvSpPr>
        <p:spPr>
          <a:xfrm>
            <a:off x="9049500" y="4257250"/>
            <a:ext cx="314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9" name="Google Shape;279;p37"/>
          <p:cNvSpPr txBox="1"/>
          <p:nvPr/>
        </p:nvSpPr>
        <p:spPr>
          <a:xfrm>
            <a:off x="5059500" y="1758975"/>
            <a:ext cx="4960800" cy="22779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UART Serial to BT 2.0 </a:t>
            </a:r>
            <a:r>
              <a:rPr lang="it-IT" sz="1600">
                <a:latin typeface="Raleway"/>
                <a:ea typeface="Raleway"/>
                <a:cs typeface="Raleway"/>
                <a:sym typeface="Raleway"/>
              </a:rPr>
              <a:t>communication</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Based on CSR Bluecore 04 </a:t>
            </a:r>
            <a:r>
              <a:rPr lang="it-IT" sz="1600">
                <a:latin typeface="Raleway"/>
                <a:ea typeface="Raleway"/>
                <a:cs typeface="Raleway"/>
                <a:sym typeface="Raleway"/>
              </a:rPr>
              <a:t>External</a:t>
            </a:r>
            <a:r>
              <a:rPr lang="it-IT" sz="1600">
                <a:latin typeface="Raleway"/>
                <a:ea typeface="Raleway"/>
                <a:cs typeface="Raleway"/>
                <a:sym typeface="Raleway"/>
              </a:rPr>
              <a:t> chip</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3,6V to 6V power supply tension, 3.3V data lines (TX-RX), 50mA current consumption</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it-IT" sz="1600">
                <a:latin typeface="Raleway"/>
                <a:ea typeface="Raleway"/>
                <a:cs typeface="Raleway"/>
                <a:sym typeface="Raleway"/>
              </a:rPr>
              <a:t>Cheap and easy to use with Software Serial library for Arduino</a:t>
            </a:r>
            <a:endParaRPr sz="1600">
              <a:latin typeface="Raleway"/>
              <a:ea typeface="Raleway"/>
              <a:cs typeface="Raleway"/>
              <a:sym typeface="Raleway"/>
            </a:endParaRPr>
          </a:p>
        </p:txBody>
      </p:sp>
      <p:pic>
        <p:nvPicPr>
          <p:cNvPr id="280" name="Google Shape;280;p37"/>
          <p:cNvPicPr preferRelativeResize="0"/>
          <p:nvPr/>
        </p:nvPicPr>
        <p:blipFill>
          <a:blip r:embed="rId5">
            <a:alphaModFix/>
          </a:blip>
          <a:stretch>
            <a:fillRect/>
          </a:stretch>
        </p:blipFill>
        <p:spPr>
          <a:xfrm>
            <a:off x="4513450" y="4257250"/>
            <a:ext cx="4043874" cy="2272411"/>
          </a:xfrm>
          <a:prstGeom prst="rect">
            <a:avLst/>
          </a:prstGeom>
          <a:noFill/>
          <a:ln>
            <a:noFill/>
          </a:ln>
        </p:spPr>
      </p:pic>
      <p:sp>
        <p:nvSpPr>
          <p:cNvPr id="281" name="Google Shape;281;p37"/>
          <p:cNvSpPr txBox="1"/>
          <p:nvPr/>
        </p:nvSpPr>
        <p:spPr>
          <a:xfrm>
            <a:off x="8725675" y="4331900"/>
            <a:ext cx="1966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a:latin typeface="Raleway"/>
                <a:ea typeface="Raleway"/>
                <a:cs typeface="Raleway"/>
                <a:sym typeface="Raleway"/>
              </a:rPr>
              <a:t>Asynchronous serial transmission (UART)</a:t>
            </a:r>
            <a:endParaRPr b="1">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a:p>
            <a:pPr indent="0" lvl="0" marL="0" rtl="0" algn="l">
              <a:spcBef>
                <a:spcPts val="0"/>
              </a:spcBef>
              <a:spcAft>
                <a:spcPts val="0"/>
              </a:spcAft>
              <a:buNone/>
            </a:pPr>
            <a:r>
              <a:rPr lang="it-IT">
                <a:latin typeface="Raleway"/>
                <a:ea typeface="Raleway"/>
                <a:cs typeface="Raleway"/>
                <a:sym typeface="Raleway"/>
              </a:rPr>
              <a:t>Clock is </a:t>
            </a:r>
            <a:r>
              <a:rPr lang="it-IT">
                <a:latin typeface="Raleway"/>
                <a:ea typeface="Raleway"/>
                <a:cs typeface="Raleway"/>
                <a:sym typeface="Raleway"/>
              </a:rPr>
              <a:t>synchronized</a:t>
            </a:r>
            <a:r>
              <a:rPr lang="it-IT">
                <a:latin typeface="Raleway"/>
                <a:ea typeface="Raleway"/>
                <a:cs typeface="Raleway"/>
                <a:sym typeface="Raleway"/>
              </a:rPr>
              <a:t> with data encoding but sender and receiver needs to have same BAUD rate</a:t>
            </a:r>
            <a:endParaRPr>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8"/>
          <p:cNvPicPr preferRelativeResize="0"/>
          <p:nvPr/>
        </p:nvPicPr>
        <p:blipFill>
          <a:blip r:embed="rId3">
            <a:alphaModFix/>
          </a:blip>
          <a:stretch>
            <a:fillRect/>
          </a:stretch>
        </p:blipFill>
        <p:spPr>
          <a:xfrm>
            <a:off x="537800" y="152400"/>
            <a:ext cx="10596868" cy="65532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9"/>
          <p:cNvPicPr preferRelativeResize="0"/>
          <p:nvPr/>
        </p:nvPicPr>
        <p:blipFill>
          <a:blip r:embed="rId3">
            <a:alphaModFix/>
          </a:blip>
          <a:stretch>
            <a:fillRect/>
          </a:stretch>
        </p:blipFill>
        <p:spPr>
          <a:xfrm>
            <a:off x="1829763" y="152400"/>
            <a:ext cx="7860528" cy="65531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idx="4294967295" type="title"/>
          </p:nvPr>
        </p:nvSpPr>
        <p:spPr>
          <a:xfrm>
            <a:off x="1489800" y="6007575"/>
            <a:ext cx="9212400" cy="7137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it-IT">
                <a:solidFill>
                  <a:schemeClr val="dk1"/>
                </a:solidFill>
              </a:rPr>
              <a:t>DEMO VIDEO</a:t>
            </a:r>
            <a:endParaRPr>
              <a:solidFill>
                <a:schemeClr val="dk1"/>
              </a:solidFill>
            </a:endParaRPr>
          </a:p>
        </p:txBody>
      </p:sp>
      <p:pic>
        <p:nvPicPr>
          <p:cNvPr id="297" name="Google Shape;297;p40" title="Sensor.mp4">
            <a:hlinkClick r:id="rId3"/>
          </p:cNvPr>
          <p:cNvPicPr preferRelativeResize="0"/>
          <p:nvPr/>
        </p:nvPicPr>
        <p:blipFill>
          <a:blip r:embed="rId4">
            <a:alphaModFix/>
          </a:blip>
          <a:stretch>
            <a:fillRect/>
          </a:stretch>
        </p:blipFill>
        <p:spPr>
          <a:xfrm>
            <a:off x="2316200" y="232125"/>
            <a:ext cx="7559600" cy="566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1"/>
          <p:cNvPicPr preferRelativeResize="0"/>
          <p:nvPr/>
        </p:nvPicPr>
        <p:blipFill>
          <a:blip r:embed="rId3">
            <a:alphaModFix/>
          </a:blip>
          <a:stretch>
            <a:fillRect/>
          </a:stretch>
        </p:blipFill>
        <p:spPr>
          <a:xfrm>
            <a:off x="2131425" y="0"/>
            <a:ext cx="7929149" cy="6788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2"/>
          <p:cNvPicPr preferRelativeResize="0"/>
          <p:nvPr/>
        </p:nvPicPr>
        <p:blipFill>
          <a:blip r:embed="rId3">
            <a:alphaModFix/>
          </a:blip>
          <a:stretch>
            <a:fillRect/>
          </a:stretch>
        </p:blipFill>
        <p:spPr>
          <a:xfrm>
            <a:off x="2479863" y="-88175"/>
            <a:ext cx="7232274" cy="70343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3"/>
          <p:cNvPicPr preferRelativeResize="0"/>
          <p:nvPr/>
        </p:nvPicPr>
        <p:blipFill>
          <a:blip r:embed="rId3">
            <a:alphaModFix/>
          </a:blip>
          <a:stretch>
            <a:fillRect/>
          </a:stretch>
        </p:blipFill>
        <p:spPr>
          <a:xfrm>
            <a:off x="1537138" y="-33537"/>
            <a:ext cx="9117723" cy="69250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Client APP and Telegram Bot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972600" y="1763271"/>
            <a:ext cx="10251300" cy="10530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 is </a:t>
            </a:r>
            <a:r>
              <a:rPr lang="it-IT">
                <a:highlight>
                  <a:schemeClr val="accent3"/>
                </a:highlight>
              </a:rPr>
              <a:t>SAURUSS</a:t>
            </a:r>
            <a:r>
              <a:rPr lang="it-IT"/>
              <a:t>?</a:t>
            </a:r>
            <a:endParaRPr/>
          </a:p>
        </p:txBody>
      </p:sp>
      <p:sp>
        <p:nvSpPr>
          <p:cNvPr id="128" name="Google Shape;128;p18"/>
          <p:cNvSpPr txBox="1"/>
          <p:nvPr/>
        </p:nvSpPr>
        <p:spPr>
          <a:xfrm>
            <a:off x="972600" y="3142400"/>
            <a:ext cx="10184100" cy="27705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Clr>
                <a:schemeClr val="lt1"/>
              </a:buClr>
              <a:buSzPts val="3000"/>
              <a:buFont typeface="Raleway"/>
              <a:buChar char="●"/>
            </a:pPr>
            <a:r>
              <a:rPr b="1" lang="it-IT" sz="3000">
                <a:solidFill>
                  <a:schemeClr val="lt1"/>
                </a:solidFill>
                <a:latin typeface="Raleway"/>
                <a:ea typeface="Raleway"/>
                <a:cs typeface="Raleway"/>
                <a:sym typeface="Raleway"/>
              </a:rPr>
              <a:t>SAURUSS is an innovative </a:t>
            </a:r>
            <a:r>
              <a:rPr b="1" lang="it-IT" sz="3000">
                <a:solidFill>
                  <a:schemeClr val="lt1"/>
                </a:solidFill>
                <a:latin typeface="Raleway"/>
                <a:ea typeface="Raleway"/>
                <a:cs typeface="Raleway"/>
                <a:sym typeface="Raleway"/>
              </a:rPr>
              <a:t>surveillance</a:t>
            </a:r>
            <a:r>
              <a:rPr b="1" lang="it-IT" sz="3000">
                <a:solidFill>
                  <a:schemeClr val="lt1"/>
                </a:solidFill>
                <a:latin typeface="Raleway"/>
                <a:ea typeface="Raleway"/>
                <a:cs typeface="Raleway"/>
                <a:sym typeface="Raleway"/>
              </a:rPr>
              <a:t> system that use drones to search and spot intruders</a:t>
            </a:r>
            <a:endParaRPr b="1" sz="3000">
              <a:solidFill>
                <a:schemeClr val="lt1"/>
              </a:solidFill>
              <a:latin typeface="Raleway"/>
              <a:ea typeface="Raleway"/>
              <a:cs typeface="Raleway"/>
              <a:sym typeface="Raleway"/>
            </a:endParaRPr>
          </a:p>
          <a:p>
            <a:pPr indent="-419100" lvl="0" marL="457200" rtl="0" algn="l">
              <a:lnSpc>
                <a:spcPct val="115000"/>
              </a:lnSpc>
              <a:spcBef>
                <a:spcPts val="0"/>
              </a:spcBef>
              <a:spcAft>
                <a:spcPts val="0"/>
              </a:spcAft>
              <a:buClr>
                <a:schemeClr val="lt1"/>
              </a:buClr>
              <a:buSzPts val="3000"/>
              <a:buFont typeface="Raleway"/>
              <a:buChar char="●"/>
            </a:pPr>
            <a:r>
              <a:rPr b="1" lang="it-IT" sz="3000">
                <a:solidFill>
                  <a:schemeClr val="lt1"/>
                </a:solidFill>
                <a:latin typeface="Raleway"/>
                <a:ea typeface="Raleway"/>
                <a:cs typeface="Raleway"/>
                <a:sym typeface="Raleway"/>
              </a:rPr>
              <a:t>It’s completely </a:t>
            </a:r>
            <a:r>
              <a:rPr b="1" lang="it-IT" sz="3000">
                <a:solidFill>
                  <a:schemeClr val="lt1"/>
                </a:solidFill>
                <a:latin typeface="Raleway"/>
                <a:ea typeface="Raleway"/>
                <a:cs typeface="Raleway"/>
                <a:sym typeface="Raleway"/>
              </a:rPr>
              <a:t>autonomous</a:t>
            </a:r>
            <a:r>
              <a:rPr b="1" lang="it-IT" sz="3000">
                <a:solidFill>
                  <a:schemeClr val="lt1"/>
                </a:solidFill>
                <a:latin typeface="Raleway"/>
                <a:ea typeface="Raleway"/>
                <a:cs typeface="Raleway"/>
                <a:sym typeface="Raleway"/>
              </a:rPr>
              <a:t>!</a:t>
            </a:r>
            <a:endParaRPr b="1" sz="3000">
              <a:solidFill>
                <a:schemeClr val="lt1"/>
              </a:solidFill>
              <a:latin typeface="Raleway"/>
              <a:ea typeface="Raleway"/>
              <a:cs typeface="Raleway"/>
              <a:sym typeface="Raleway"/>
            </a:endParaRPr>
          </a:p>
          <a:p>
            <a:pPr indent="-419100" lvl="0" marL="457200" rtl="0" algn="l">
              <a:lnSpc>
                <a:spcPct val="115000"/>
              </a:lnSpc>
              <a:spcBef>
                <a:spcPts val="0"/>
              </a:spcBef>
              <a:spcAft>
                <a:spcPts val="0"/>
              </a:spcAft>
              <a:buClr>
                <a:schemeClr val="lt1"/>
              </a:buClr>
              <a:buSzPts val="3000"/>
              <a:buFont typeface="Raleway"/>
              <a:buChar char="●"/>
            </a:pPr>
            <a:r>
              <a:rPr b="1" lang="it-IT" sz="3000">
                <a:solidFill>
                  <a:schemeClr val="lt1"/>
                </a:solidFill>
                <a:latin typeface="Raleway"/>
                <a:ea typeface="Raleway"/>
                <a:cs typeface="Raleway"/>
                <a:sym typeface="Raleway"/>
              </a:rPr>
              <a:t>It will find </a:t>
            </a:r>
            <a:r>
              <a:rPr b="1" lang="it-IT" sz="3000">
                <a:solidFill>
                  <a:schemeClr val="lt1"/>
                </a:solidFill>
                <a:latin typeface="Raleway"/>
                <a:ea typeface="Raleway"/>
                <a:cs typeface="Raleway"/>
                <a:sym typeface="Raleway"/>
              </a:rPr>
              <a:t>threats, capture footage and notify you, keeping you safe...  ...and informed</a:t>
            </a:r>
            <a:endParaRPr b="1" sz="3000">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 calcmode="lin" valueType="num">
                                      <p:cBhvr additive="base">
                                        <p:cTn dur="500"/>
                                        <p:tgtEl>
                                          <p:spTgt spid="12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 calcmode="lin" valueType="num">
                                      <p:cBhvr additive="base">
                                        <p:cTn dur="500"/>
                                        <p:tgtEl>
                                          <p:spTgt spid="12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 calcmode="lin" valueType="num">
                                      <p:cBhvr additive="base">
                                        <p:cTn dur="500"/>
                                        <p:tgtEl>
                                          <p:spTgt spid="12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841975" y="-12"/>
            <a:ext cx="102513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it-IT"/>
              <a:t>Smartphone Application</a:t>
            </a:r>
            <a:endParaRPr/>
          </a:p>
        </p:txBody>
      </p:sp>
      <p:pic>
        <p:nvPicPr>
          <p:cNvPr id="323" name="Google Shape;323;p45"/>
          <p:cNvPicPr preferRelativeResize="0"/>
          <p:nvPr/>
        </p:nvPicPr>
        <p:blipFill rotWithShape="1">
          <a:blip r:embed="rId3">
            <a:alphaModFix/>
          </a:blip>
          <a:srcRect b="0" l="0" r="0" t="4580"/>
          <a:stretch/>
        </p:blipFill>
        <p:spPr>
          <a:xfrm>
            <a:off x="4509675" y="1240287"/>
            <a:ext cx="3026675" cy="5134550"/>
          </a:xfrm>
          <a:prstGeom prst="rect">
            <a:avLst/>
          </a:prstGeom>
          <a:noFill/>
          <a:ln>
            <a:noFill/>
          </a:ln>
        </p:spPr>
      </p:pic>
      <p:pic>
        <p:nvPicPr>
          <p:cNvPr id="324" name="Google Shape;324;p45"/>
          <p:cNvPicPr preferRelativeResize="0"/>
          <p:nvPr/>
        </p:nvPicPr>
        <p:blipFill rotWithShape="1">
          <a:blip r:embed="rId4">
            <a:alphaModFix/>
          </a:blip>
          <a:srcRect b="-3116" l="0" r="0" t="4807"/>
          <a:stretch/>
        </p:blipFill>
        <p:spPr>
          <a:xfrm>
            <a:off x="8127575" y="1240288"/>
            <a:ext cx="2937974" cy="5134550"/>
          </a:xfrm>
          <a:prstGeom prst="rect">
            <a:avLst/>
          </a:prstGeom>
          <a:noFill/>
          <a:ln>
            <a:noFill/>
          </a:ln>
        </p:spPr>
      </p:pic>
      <p:pic>
        <p:nvPicPr>
          <p:cNvPr id="325" name="Google Shape;325;p45"/>
          <p:cNvPicPr preferRelativeResize="0"/>
          <p:nvPr/>
        </p:nvPicPr>
        <p:blipFill rotWithShape="1">
          <a:blip r:embed="rId5">
            <a:alphaModFix/>
          </a:blip>
          <a:srcRect b="0" l="0" r="0" t="4498"/>
          <a:stretch/>
        </p:blipFill>
        <p:spPr>
          <a:xfrm>
            <a:off x="841975" y="1240287"/>
            <a:ext cx="3076475" cy="5223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693125" y="1743450"/>
            <a:ext cx="3504000" cy="41706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Setup &amp; Configuration</a:t>
            </a:r>
            <a:endParaRPr/>
          </a:p>
        </p:txBody>
      </p:sp>
      <p:pic>
        <p:nvPicPr>
          <p:cNvPr id="331" name="Google Shape;331;p46" title="Scansione QR.mp4">
            <a:hlinkClick r:id="rId3"/>
          </p:cNvPr>
          <p:cNvPicPr preferRelativeResize="0"/>
          <p:nvPr/>
        </p:nvPicPr>
        <p:blipFill>
          <a:blip r:embed="rId4">
            <a:alphaModFix/>
          </a:blip>
          <a:stretch>
            <a:fillRect/>
          </a:stretch>
        </p:blipFill>
        <p:spPr>
          <a:xfrm>
            <a:off x="4197000" y="-248667"/>
            <a:ext cx="3997501" cy="7106669"/>
          </a:xfrm>
          <a:prstGeom prst="rect">
            <a:avLst/>
          </a:prstGeom>
          <a:noFill/>
          <a:ln>
            <a:noFill/>
          </a:ln>
        </p:spPr>
      </p:pic>
      <p:pic>
        <p:nvPicPr>
          <p:cNvPr id="332" name="Google Shape;332;p46" title="video_2021-03-02_16-35-31.mp4">
            <a:hlinkClick r:id="rId5"/>
          </p:cNvPr>
          <p:cNvPicPr preferRelativeResize="0"/>
          <p:nvPr/>
        </p:nvPicPr>
        <p:blipFill>
          <a:blip r:embed="rId6">
            <a:alphaModFix/>
          </a:blip>
          <a:stretch>
            <a:fillRect/>
          </a:stretch>
        </p:blipFill>
        <p:spPr>
          <a:xfrm>
            <a:off x="8194500" y="-248676"/>
            <a:ext cx="3997507" cy="7106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Notification</a:t>
            </a:r>
            <a:endParaRPr/>
          </a:p>
        </p:txBody>
      </p:sp>
      <p:sp>
        <p:nvSpPr>
          <p:cNvPr id="338" name="Google Shape;338;p47"/>
          <p:cNvSpPr txBox="1"/>
          <p:nvPr>
            <p:ph idx="1" type="subTitle"/>
          </p:nvPr>
        </p:nvSpPr>
        <p:spPr>
          <a:xfrm>
            <a:off x="966600" y="4215367"/>
            <a:ext cx="4401300" cy="1011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t/>
            </a:r>
            <a:endParaRPr/>
          </a:p>
        </p:txBody>
      </p:sp>
      <p:pic>
        <p:nvPicPr>
          <p:cNvPr id="339" name="Google Shape;339;p47"/>
          <p:cNvPicPr preferRelativeResize="0"/>
          <p:nvPr/>
        </p:nvPicPr>
        <p:blipFill>
          <a:blip r:embed="rId3">
            <a:alphaModFix/>
          </a:blip>
          <a:stretch>
            <a:fillRect/>
          </a:stretch>
        </p:blipFill>
        <p:spPr>
          <a:xfrm>
            <a:off x="652763" y="3478550"/>
            <a:ext cx="5042426" cy="1839550"/>
          </a:xfrm>
          <a:prstGeom prst="rect">
            <a:avLst/>
          </a:prstGeom>
          <a:noFill/>
          <a:ln>
            <a:noFill/>
          </a:ln>
        </p:spPr>
      </p:pic>
      <p:pic>
        <p:nvPicPr>
          <p:cNvPr id="340" name="Google Shape;340;p47" title="Visualizzazione video Alert su App Sauruss.mp4">
            <a:hlinkClick r:id="rId4"/>
          </p:cNvPr>
          <p:cNvPicPr preferRelativeResize="0"/>
          <p:nvPr/>
        </p:nvPicPr>
        <p:blipFill>
          <a:blip r:embed="rId5">
            <a:alphaModFix/>
          </a:blip>
          <a:stretch>
            <a:fillRect/>
          </a:stretch>
        </p:blipFill>
        <p:spPr>
          <a:xfrm>
            <a:off x="6993363" y="0"/>
            <a:ext cx="3857625"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1261875" y="0"/>
            <a:ext cx="6382800" cy="6792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Century Schoolbook"/>
              <a:buNone/>
            </a:pPr>
            <a:r>
              <a:rPr lang="it-IT" sz="3000"/>
              <a:t>API – Application side (general)</a:t>
            </a:r>
            <a:endParaRPr sz="3000"/>
          </a:p>
        </p:txBody>
      </p:sp>
      <p:graphicFrame>
        <p:nvGraphicFramePr>
          <p:cNvPr id="346" name="Google Shape;346;p48"/>
          <p:cNvGraphicFramePr/>
          <p:nvPr/>
        </p:nvGraphicFramePr>
        <p:xfrm>
          <a:off x="1261863" y="853738"/>
          <a:ext cx="3000000" cy="3000000"/>
        </p:xfrm>
        <a:graphic>
          <a:graphicData uri="http://schemas.openxmlformats.org/drawingml/2006/table">
            <a:tbl>
              <a:tblPr bandRow="1" firstRow="1">
                <a:noFill/>
                <a:tableStyleId>{3B8BE15F-4302-40AE-AC6E-1419D1B171A9}</a:tableStyleId>
              </a:tblPr>
              <a:tblGrid>
                <a:gridCol w="2925075"/>
                <a:gridCol w="7258400"/>
              </a:tblGrid>
              <a:tr h="504225">
                <a:tc>
                  <a:txBody>
                    <a:bodyPr/>
                    <a:lstStyle/>
                    <a:p>
                      <a:pPr indent="0" lvl="0" marL="0" marR="0" rtl="0" algn="l">
                        <a:spcBef>
                          <a:spcPts val="0"/>
                        </a:spcBef>
                        <a:spcAft>
                          <a:spcPts val="0"/>
                        </a:spcAft>
                        <a:buNone/>
                      </a:pPr>
                      <a:r>
                        <a:rPr lang="it-IT" sz="1800"/>
                        <a:t>Name</a:t>
                      </a:r>
                      <a:endParaRPr sz="1800"/>
                    </a:p>
                  </a:txBody>
                  <a:tcPr marT="45725" marB="45725" marR="91450" marL="91450"/>
                </a:tc>
                <a:tc>
                  <a:txBody>
                    <a:bodyPr/>
                    <a:lstStyle/>
                    <a:p>
                      <a:pPr indent="0" lvl="0" marL="0" marR="0" rtl="0" algn="l">
                        <a:spcBef>
                          <a:spcPts val="0"/>
                        </a:spcBef>
                        <a:spcAft>
                          <a:spcPts val="0"/>
                        </a:spcAft>
                        <a:buNone/>
                      </a:pPr>
                      <a:r>
                        <a:rPr lang="it-IT" sz="1800"/>
                        <a:t>function</a:t>
                      </a:r>
                      <a:endParaRPr sz="1800"/>
                    </a:p>
                  </a:txBody>
                  <a:tcPr marT="45725" marB="45725" marR="91450" marL="91450"/>
                </a:tc>
              </a:tr>
              <a:tr h="970200">
                <a:tc>
                  <a:txBody>
                    <a:bodyPr/>
                    <a:lstStyle/>
                    <a:p>
                      <a:pPr indent="0" lvl="0" marL="0" marR="0" rtl="0" algn="l">
                        <a:spcBef>
                          <a:spcPts val="0"/>
                        </a:spcBef>
                        <a:spcAft>
                          <a:spcPts val="0"/>
                        </a:spcAft>
                        <a:buNone/>
                      </a:pPr>
                      <a:r>
                        <a:rPr lang="it-IT" sz="1800">
                          <a:solidFill>
                            <a:srgbClr val="434343"/>
                          </a:solidFill>
                        </a:rPr>
                        <a:t>AndroidManifest</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required to declare the app’s package name, </a:t>
                      </a:r>
                      <a:r>
                        <a:rPr i="1" lang="it-IT" sz="1800">
                          <a:solidFill>
                            <a:srgbClr val="434343"/>
                          </a:solidFill>
                        </a:rPr>
                        <a:t>components </a:t>
                      </a:r>
                      <a:r>
                        <a:rPr lang="it-IT" sz="1800">
                          <a:solidFill>
                            <a:srgbClr val="434343"/>
                          </a:solidFill>
                        </a:rPr>
                        <a:t>of the app and necessary </a:t>
                      </a:r>
                      <a:r>
                        <a:rPr i="1" lang="it-IT" sz="1800">
                          <a:solidFill>
                            <a:srgbClr val="434343"/>
                          </a:solidFill>
                        </a:rPr>
                        <a:t>permissions </a:t>
                      </a:r>
                      <a:r>
                        <a:rPr lang="it-IT" sz="1800">
                          <a:solidFill>
                            <a:srgbClr val="434343"/>
                          </a:solidFill>
                        </a:rPr>
                        <a:t>for the app to work properly</a:t>
                      </a:r>
                      <a:endParaRPr sz="1800">
                        <a:solidFill>
                          <a:srgbClr val="434343"/>
                        </a:solidFill>
                      </a:endParaRPr>
                    </a:p>
                  </a:txBody>
                  <a:tcPr marT="45725" marB="45725" marR="91450" marL="91450">
                    <a:solidFill>
                      <a:schemeClr val="lt2"/>
                    </a:solidFill>
                  </a:tcPr>
                </a:tc>
              </a:tr>
              <a:tr h="970200">
                <a:tc>
                  <a:txBody>
                    <a:bodyPr/>
                    <a:lstStyle/>
                    <a:p>
                      <a:pPr indent="0" lvl="0" marL="0" marR="0" rtl="0" algn="l">
                        <a:spcBef>
                          <a:spcPts val="0"/>
                        </a:spcBef>
                        <a:spcAft>
                          <a:spcPts val="0"/>
                        </a:spcAft>
                        <a:buNone/>
                      </a:pPr>
                      <a:r>
                        <a:rPr lang="it-IT" sz="1800">
                          <a:solidFill>
                            <a:srgbClr val="434343"/>
                          </a:solidFill>
                        </a:rPr>
                        <a:t>UserInfo</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used to </a:t>
                      </a:r>
                      <a:r>
                        <a:rPr i="1" lang="it-IT" sz="1800">
                          <a:solidFill>
                            <a:srgbClr val="434343"/>
                          </a:solidFill>
                        </a:rPr>
                        <a:t>set </a:t>
                      </a:r>
                      <a:r>
                        <a:rPr lang="it-IT" sz="1800">
                          <a:solidFill>
                            <a:srgbClr val="434343"/>
                          </a:solidFill>
                        </a:rPr>
                        <a:t>and </a:t>
                      </a:r>
                      <a:r>
                        <a:rPr i="1" lang="it-IT" sz="1800">
                          <a:solidFill>
                            <a:srgbClr val="434343"/>
                          </a:solidFill>
                        </a:rPr>
                        <a:t>retrieve </a:t>
                      </a:r>
                      <a:r>
                        <a:rPr lang="it-IT" sz="1800">
                          <a:solidFill>
                            <a:srgbClr val="434343"/>
                          </a:solidFill>
                        </a:rPr>
                        <a:t>the global variables of the current session, that needs to be shared throughout all the app </a:t>
                      </a:r>
                      <a:endParaRPr sz="1800">
                        <a:solidFill>
                          <a:srgbClr val="434343"/>
                        </a:solidFill>
                      </a:endParaRPr>
                    </a:p>
                  </a:txBody>
                  <a:tcPr marT="45725" marB="45725" marR="91450" marL="91450">
                    <a:solidFill>
                      <a:schemeClr val="lt1"/>
                    </a:solidFill>
                  </a:tcPr>
                </a:tc>
              </a:tr>
              <a:tr h="679150">
                <a:tc>
                  <a:txBody>
                    <a:bodyPr/>
                    <a:lstStyle/>
                    <a:p>
                      <a:pPr indent="0" lvl="0" marL="0" marR="0" rtl="0" algn="l">
                        <a:spcBef>
                          <a:spcPts val="0"/>
                        </a:spcBef>
                        <a:spcAft>
                          <a:spcPts val="0"/>
                        </a:spcAft>
                        <a:buNone/>
                      </a:pPr>
                      <a:r>
                        <a:rPr lang="it-IT" sz="1800">
                          <a:solidFill>
                            <a:srgbClr val="434343"/>
                          </a:solidFill>
                        </a:rPr>
                        <a:t>LoginActivity*</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start activity of the app. Handles the login of the user and saves cookies.</a:t>
                      </a:r>
                      <a:endParaRPr sz="1800">
                        <a:solidFill>
                          <a:srgbClr val="434343"/>
                        </a:solidFill>
                      </a:endParaRPr>
                    </a:p>
                  </a:txBody>
                  <a:tcPr marT="45725" marB="45725" marR="91450" marL="91450">
                    <a:solidFill>
                      <a:schemeClr val="lt2"/>
                    </a:solidFill>
                  </a:tcPr>
                </a:tc>
              </a:tr>
              <a:tr h="679150">
                <a:tc>
                  <a:txBody>
                    <a:bodyPr/>
                    <a:lstStyle/>
                    <a:p>
                      <a:pPr indent="0" lvl="0" marL="0" marR="0" rtl="0" algn="l">
                        <a:spcBef>
                          <a:spcPts val="0"/>
                        </a:spcBef>
                        <a:spcAft>
                          <a:spcPts val="0"/>
                        </a:spcAft>
                        <a:buNone/>
                      </a:pPr>
                      <a:r>
                        <a:rPr lang="it-IT" sz="1800">
                          <a:solidFill>
                            <a:srgbClr val="434343"/>
                          </a:solidFill>
                        </a:rPr>
                        <a:t>MainActivity</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redirects to home page of the app and handles the whole bottom navigation</a:t>
                      </a:r>
                      <a:endParaRPr sz="1800">
                        <a:solidFill>
                          <a:srgbClr val="434343"/>
                        </a:solidFill>
                      </a:endParaRPr>
                    </a:p>
                  </a:txBody>
                  <a:tcPr marT="45725" marB="45725" marR="91450" marL="91450">
                    <a:solidFill>
                      <a:schemeClr val="lt1"/>
                    </a:solidFill>
                  </a:tcPr>
                </a:tc>
              </a:tr>
              <a:tr h="640100">
                <a:tc>
                  <a:txBody>
                    <a:bodyPr/>
                    <a:lstStyle/>
                    <a:p>
                      <a:pPr indent="0" lvl="0" marL="0" marR="0" rtl="0" algn="l">
                        <a:spcBef>
                          <a:spcPts val="0"/>
                        </a:spcBef>
                        <a:spcAft>
                          <a:spcPts val="0"/>
                        </a:spcAft>
                        <a:buNone/>
                      </a:pPr>
                      <a:r>
                        <a:rPr lang="it-IT" sz="1800">
                          <a:solidFill>
                            <a:srgbClr val="434343"/>
                          </a:solidFill>
                        </a:rPr>
                        <a:t>Home</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handles home view to show stats and/or recap of current state (once enough data will be collected)</a:t>
                      </a:r>
                      <a:endParaRPr sz="1800">
                        <a:solidFill>
                          <a:srgbClr val="434343"/>
                        </a:solidFill>
                      </a:endParaRPr>
                    </a:p>
                  </a:txBody>
                  <a:tcPr marT="45725" marB="45725" marR="91450" marL="91450">
                    <a:solidFill>
                      <a:schemeClr val="lt2"/>
                    </a:solidFill>
                  </a:tcPr>
                </a:tc>
              </a:tr>
              <a:tr h="640100">
                <a:tc>
                  <a:txBody>
                    <a:bodyPr/>
                    <a:lstStyle/>
                    <a:p>
                      <a:pPr indent="0" lvl="0" marL="0" marR="0" rtl="0" algn="l">
                        <a:spcBef>
                          <a:spcPts val="0"/>
                        </a:spcBef>
                        <a:spcAft>
                          <a:spcPts val="0"/>
                        </a:spcAft>
                        <a:buNone/>
                      </a:pPr>
                      <a:r>
                        <a:rPr lang="it-IT" sz="1800">
                          <a:solidFill>
                            <a:srgbClr val="434343"/>
                          </a:solidFill>
                        </a:rPr>
                        <a:t>Dashboard*</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setup/modify </a:t>
                      </a:r>
                      <a:r>
                        <a:rPr i="1" lang="it-IT" sz="1800">
                          <a:solidFill>
                            <a:srgbClr val="434343"/>
                          </a:solidFill>
                        </a:rPr>
                        <a:t>position</a:t>
                      </a:r>
                      <a:r>
                        <a:rPr lang="it-IT" sz="1800">
                          <a:solidFill>
                            <a:srgbClr val="434343"/>
                          </a:solidFill>
                        </a:rPr>
                        <a:t> and</a:t>
                      </a:r>
                      <a:r>
                        <a:rPr i="1" lang="it-IT" sz="1800">
                          <a:solidFill>
                            <a:srgbClr val="434343"/>
                          </a:solidFill>
                        </a:rPr>
                        <a:t> id</a:t>
                      </a:r>
                      <a:r>
                        <a:rPr lang="it-IT" sz="1800">
                          <a:solidFill>
                            <a:srgbClr val="434343"/>
                          </a:solidFill>
                        </a:rPr>
                        <a:t> of the sensor used in the project</a:t>
                      </a:r>
                      <a:endParaRPr sz="1800">
                        <a:solidFill>
                          <a:srgbClr val="434343"/>
                        </a:solidFill>
                      </a:endParaRPr>
                    </a:p>
                  </a:txBody>
                  <a:tcPr marT="45725" marB="45725" marR="91450" marL="91450">
                    <a:solidFill>
                      <a:schemeClr val="lt1"/>
                    </a:solidFill>
                  </a:tcPr>
                </a:tc>
              </a:tr>
              <a:tr h="504225">
                <a:tc>
                  <a:txBody>
                    <a:bodyPr/>
                    <a:lstStyle/>
                    <a:p>
                      <a:pPr indent="0" lvl="0" marL="0" marR="0" rtl="0" algn="l">
                        <a:spcBef>
                          <a:spcPts val="0"/>
                        </a:spcBef>
                        <a:spcAft>
                          <a:spcPts val="0"/>
                        </a:spcAft>
                        <a:buNone/>
                      </a:pPr>
                      <a:r>
                        <a:rPr lang="it-IT" sz="1800">
                          <a:solidFill>
                            <a:srgbClr val="434343"/>
                          </a:solidFill>
                        </a:rPr>
                        <a:t>Notification*</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shows last video/image captured by the drone</a:t>
                      </a:r>
                      <a:endParaRPr sz="1800">
                        <a:solidFill>
                          <a:srgbClr val="434343"/>
                        </a:solidFill>
                      </a:endParaRPr>
                    </a:p>
                  </a:txBody>
                  <a:tcPr marT="45725" marB="45725" marR="91450" marL="91450">
                    <a:solidFill>
                      <a:schemeClr val="lt2"/>
                    </a:solidFill>
                  </a:tcPr>
                </a:tc>
              </a:tr>
            </a:tbl>
          </a:graphicData>
        </a:graphic>
      </p:graphicFrame>
      <p:sp>
        <p:nvSpPr>
          <p:cNvPr id="347" name="Google Shape;347;p48"/>
          <p:cNvSpPr txBox="1"/>
          <p:nvPr/>
        </p:nvSpPr>
        <p:spPr>
          <a:xfrm>
            <a:off x="7802100" y="6519750"/>
            <a:ext cx="2829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IT">
                <a:latin typeface="Century Schoolbook"/>
                <a:ea typeface="Century Schoolbook"/>
                <a:cs typeface="Century Schoolbook"/>
                <a:sym typeface="Century Schoolbook"/>
              </a:rPr>
              <a:t>*next slide for specific info</a:t>
            </a:r>
            <a:endParaRPr>
              <a:latin typeface="Century Schoolbook"/>
              <a:ea typeface="Century Schoolbook"/>
              <a:cs typeface="Century Schoolbook"/>
              <a:sym typeface="Century Schoolboo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txBox="1"/>
          <p:nvPr>
            <p:ph type="title"/>
          </p:nvPr>
        </p:nvSpPr>
        <p:spPr>
          <a:xfrm>
            <a:off x="1249650" y="209799"/>
            <a:ext cx="9692700" cy="5823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Century Schoolbook"/>
              <a:buNone/>
            </a:pPr>
            <a:r>
              <a:rPr lang="it-IT" sz="3000"/>
              <a:t>API – Application side (specific)</a:t>
            </a:r>
            <a:endParaRPr sz="3000"/>
          </a:p>
        </p:txBody>
      </p:sp>
      <p:graphicFrame>
        <p:nvGraphicFramePr>
          <p:cNvPr id="353" name="Google Shape;353;p49"/>
          <p:cNvGraphicFramePr/>
          <p:nvPr/>
        </p:nvGraphicFramePr>
        <p:xfrm>
          <a:off x="917438" y="927575"/>
          <a:ext cx="3000000" cy="3000000"/>
        </p:xfrm>
        <a:graphic>
          <a:graphicData uri="http://schemas.openxmlformats.org/drawingml/2006/table">
            <a:tbl>
              <a:tblPr bandRow="1" firstRow="1">
                <a:noFill/>
                <a:tableStyleId>{3B8BE15F-4302-40AE-AC6E-1419D1B171A9}</a:tableStyleId>
              </a:tblPr>
              <a:tblGrid>
                <a:gridCol w="1834025"/>
                <a:gridCol w="2374000"/>
                <a:gridCol w="6584525"/>
              </a:tblGrid>
              <a:tr h="667475">
                <a:tc>
                  <a:txBody>
                    <a:bodyPr/>
                    <a:lstStyle/>
                    <a:p>
                      <a:pPr indent="0" lvl="0" marL="0" marR="0" rtl="0" algn="l">
                        <a:spcBef>
                          <a:spcPts val="0"/>
                        </a:spcBef>
                        <a:spcAft>
                          <a:spcPts val="0"/>
                        </a:spcAft>
                        <a:buNone/>
                      </a:pPr>
                      <a:r>
                        <a:rPr lang="it-IT" sz="1800"/>
                        <a:t>File</a:t>
                      </a:r>
                      <a:endParaRPr sz="1800"/>
                    </a:p>
                  </a:txBody>
                  <a:tcPr marT="45725" marB="45725" marR="91450" marL="91450"/>
                </a:tc>
                <a:tc>
                  <a:txBody>
                    <a:bodyPr/>
                    <a:lstStyle/>
                    <a:p>
                      <a:pPr indent="0" lvl="0" marL="0" marR="0" rtl="0" algn="l">
                        <a:spcBef>
                          <a:spcPts val="0"/>
                        </a:spcBef>
                        <a:spcAft>
                          <a:spcPts val="0"/>
                        </a:spcAft>
                        <a:buNone/>
                      </a:pPr>
                      <a:r>
                        <a:rPr lang="it-IT" sz="1800"/>
                        <a:t>Function</a:t>
                      </a:r>
                      <a:endParaRPr sz="1800"/>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it-IT" sz="1800"/>
                        <a:t>Request</a:t>
                      </a:r>
                      <a:endParaRPr sz="1800"/>
                    </a:p>
                  </a:txBody>
                  <a:tcPr marT="45725" marB="45725" marR="91450" marL="91450"/>
                </a:tc>
              </a:tr>
              <a:tr h="667475">
                <a:tc>
                  <a:txBody>
                    <a:bodyPr/>
                    <a:lstStyle/>
                    <a:p>
                      <a:pPr indent="0" lvl="0" marL="0" marR="0" rtl="0" algn="l">
                        <a:spcBef>
                          <a:spcPts val="0"/>
                        </a:spcBef>
                        <a:spcAft>
                          <a:spcPts val="0"/>
                        </a:spcAft>
                        <a:buNone/>
                      </a:pPr>
                      <a:r>
                        <a:rPr lang="it-IT" sz="1800">
                          <a:solidFill>
                            <a:srgbClr val="434343"/>
                          </a:solidFill>
                        </a:rPr>
                        <a:t>LoginActivity</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onCreate( )</a:t>
                      </a:r>
                      <a:endParaRPr sz="1800">
                        <a:solidFill>
                          <a:srgbClr val="434343"/>
                        </a:solidFill>
                      </a:endParaRPr>
                    </a:p>
                  </a:txBody>
                  <a:tcPr marT="45725" marB="45725" marR="91450" marL="91450">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it-IT" sz="1800">
                          <a:solidFill>
                            <a:srgbClr val="434343"/>
                          </a:solidFill>
                        </a:rPr>
                        <a:t>HTTP POST request to submit </a:t>
                      </a:r>
                      <a:r>
                        <a:rPr b="1" lang="it-IT" sz="1800">
                          <a:solidFill>
                            <a:srgbClr val="434343"/>
                          </a:solidFill>
                        </a:rPr>
                        <a:t>login </a:t>
                      </a:r>
                      <a:r>
                        <a:rPr lang="it-IT" sz="1800">
                          <a:solidFill>
                            <a:srgbClr val="434343"/>
                          </a:solidFill>
                        </a:rPr>
                        <a:t>form or if response != 200 HTTP POST to </a:t>
                      </a:r>
                      <a:r>
                        <a:rPr b="1" lang="it-IT" sz="1800">
                          <a:solidFill>
                            <a:srgbClr val="434343"/>
                          </a:solidFill>
                        </a:rPr>
                        <a:t>register </a:t>
                      </a:r>
                      <a:r>
                        <a:rPr lang="it-IT" sz="1800">
                          <a:solidFill>
                            <a:srgbClr val="434343"/>
                          </a:solidFill>
                        </a:rPr>
                        <a:t>a new user</a:t>
                      </a:r>
                      <a:endParaRPr sz="1800">
                        <a:solidFill>
                          <a:srgbClr val="434343"/>
                        </a:solidFill>
                      </a:endParaRPr>
                    </a:p>
                  </a:txBody>
                  <a:tcPr marT="45725" marB="45725" marR="91450" marL="91450">
                    <a:solidFill>
                      <a:schemeClr val="lt2"/>
                    </a:solidFill>
                  </a:tcPr>
                </a:tc>
              </a:tr>
              <a:tr h="1047275">
                <a:tc rowSpan="2">
                  <a:txBody>
                    <a:bodyPr/>
                    <a:lstStyle/>
                    <a:p>
                      <a:pPr indent="0" lvl="0" marL="0" rtl="0" algn="l">
                        <a:spcBef>
                          <a:spcPts val="0"/>
                        </a:spcBef>
                        <a:spcAft>
                          <a:spcPts val="0"/>
                        </a:spcAft>
                        <a:buNone/>
                      </a:pPr>
                      <a:r>
                        <a:rPr lang="it-IT" sz="1800">
                          <a:solidFill>
                            <a:srgbClr val="434343"/>
                          </a:solidFill>
                        </a:rPr>
                        <a:t>Dashboard</a:t>
                      </a:r>
                      <a:br>
                        <a:rPr lang="it-IT" sz="1800">
                          <a:solidFill>
                            <a:srgbClr val="434343"/>
                          </a:solidFill>
                        </a:rPr>
                      </a:br>
                      <a:r>
                        <a:rPr lang="it-IT" sz="1800">
                          <a:solidFill>
                            <a:srgbClr val="434343"/>
                          </a:solidFill>
                        </a:rPr>
                        <a:t>Fragment</a:t>
                      </a:r>
                      <a:endParaRPr sz="1800">
                        <a:solidFill>
                          <a:srgbClr val="434343"/>
                        </a:solidFill>
                      </a:endParaRPr>
                    </a:p>
                  </a:txBody>
                  <a:tcPr marT="45725" marB="45725" marR="91450" marL="91450">
                    <a:lnR cap="flat" cmpd="sng" w="12700">
                      <a:solidFill>
                        <a:schemeClr val="lt1"/>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it-IT" sz="1800">
                          <a:solidFill>
                            <a:srgbClr val="434343"/>
                          </a:solidFill>
                        </a:rPr>
                        <a:t>scanFunction( )</a:t>
                      </a:r>
                      <a:endParaRPr sz="1800">
                        <a:solidFill>
                          <a:srgbClr val="434343"/>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t-IT" sz="1800">
                          <a:solidFill>
                            <a:srgbClr val="434343"/>
                          </a:solidFill>
                        </a:rPr>
                        <a:t>on QR code decoded makes </a:t>
                      </a:r>
                      <a:r>
                        <a:rPr b="1" lang="it-IT" sz="1800">
                          <a:solidFill>
                            <a:srgbClr val="434343"/>
                          </a:solidFill>
                        </a:rPr>
                        <a:t>HTTP POST</a:t>
                      </a:r>
                      <a:r>
                        <a:rPr lang="it-IT" sz="1800">
                          <a:solidFill>
                            <a:srgbClr val="434343"/>
                          </a:solidFill>
                        </a:rPr>
                        <a:t> request to submit the decoded value(MAC address of the device) to </a:t>
                      </a:r>
                      <a:r>
                        <a:rPr b="1" lang="it-IT" sz="1800">
                          <a:solidFill>
                            <a:srgbClr val="434343"/>
                          </a:solidFill>
                        </a:rPr>
                        <a:t>sensors</a:t>
                      </a:r>
                      <a:endParaRPr b="1" sz="1800">
                        <a:solidFill>
                          <a:srgbClr val="434343"/>
                        </a:solidFill>
                      </a:endParaRPr>
                    </a:p>
                  </a:txBody>
                  <a:tcPr marT="45725" marB="45725" marR="91450" marL="91450">
                    <a:lnL cap="flat" cmpd="sng" w="12700">
                      <a:solidFill>
                        <a:schemeClr val="lt1"/>
                      </a:solidFill>
                      <a:prstDash val="solid"/>
                      <a:round/>
                      <a:headEnd len="sm" w="sm" type="none"/>
                      <a:tailEnd len="sm" w="sm" type="none"/>
                    </a:lnL>
                    <a:lnB cap="flat" cmpd="sng" w="12700">
                      <a:solidFill>
                        <a:schemeClr val="lt1"/>
                      </a:solidFill>
                      <a:prstDash val="solid"/>
                      <a:round/>
                      <a:headEnd len="sm" w="sm" type="none"/>
                      <a:tailEnd len="sm" w="sm" type="none"/>
                    </a:lnB>
                    <a:solidFill>
                      <a:schemeClr val="lt1"/>
                    </a:solidFill>
                  </a:tcPr>
                </a:tc>
              </a:tr>
              <a:tr h="1526550">
                <a:tc vMerge="1"/>
                <a:tc>
                  <a:txBody>
                    <a:bodyPr/>
                    <a:lstStyle/>
                    <a:p>
                      <a:pPr indent="0" lvl="0" marL="0" marR="0" rtl="0" algn="l">
                        <a:spcBef>
                          <a:spcPts val="0"/>
                        </a:spcBef>
                        <a:spcAft>
                          <a:spcPts val="0"/>
                        </a:spcAft>
                        <a:buNone/>
                      </a:pPr>
                      <a:r>
                        <a:rPr lang="it-IT" sz="1800">
                          <a:solidFill>
                            <a:srgbClr val="434343"/>
                          </a:solidFill>
                        </a:rPr>
                        <a:t>dbCall(parameters)</a:t>
                      </a:r>
                      <a:endParaRPr sz="1800">
                        <a:solidFill>
                          <a:srgbClr val="434343"/>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i="1" lang="it-IT" sz="1800">
                          <a:solidFill>
                            <a:srgbClr val="434343"/>
                          </a:solidFill>
                        </a:rPr>
                        <a:t>parameters</a:t>
                      </a:r>
                      <a:r>
                        <a:rPr lang="it-IT" sz="1800">
                          <a:solidFill>
                            <a:srgbClr val="434343"/>
                          </a:solidFill>
                        </a:rPr>
                        <a:t>: MAC address and </a:t>
                      </a:r>
                      <a:r>
                        <a:rPr lang="it-IT" sz="1800">
                          <a:solidFill>
                            <a:srgbClr val="434343"/>
                          </a:solidFill>
                        </a:rPr>
                        <a:t>relative</a:t>
                      </a:r>
                      <a:r>
                        <a:rPr lang="it-IT" sz="1800">
                          <a:solidFill>
                            <a:srgbClr val="434343"/>
                          </a:solidFill>
                        </a:rPr>
                        <a:t> positions of the sensor manually selectionable.</a:t>
                      </a:r>
                      <a:endParaRPr sz="1800">
                        <a:solidFill>
                          <a:srgbClr val="434343"/>
                        </a:solidFill>
                      </a:endParaRPr>
                    </a:p>
                    <a:p>
                      <a:pPr indent="0" lvl="0" marL="0" marR="0" rtl="0" algn="l">
                        <a:spcBef>
                          <a:spcPts val="0"/>
                        </a:spcBef>
                        <a:spcAft>
                          <a:spcPts val="0"/>
                        </a:spcAft>
                        <a:buNone/>
                      </a:pPr>
                      <a:r>
                        <a:rPr i="1" lang="it-IT" sz="1800">
                          <a:solidFill>
                            <a:srgbClr val="434343"/>
                          </a:solidFill>
                        </a:rPr>
                        <a:t>does</a:t>
                      </a:r>
                      <a:r>
                        <a:rPr lang="it-IT" sz="1800">
                          <a:solidFill>
                            <a:srgbClr val="434343"/>
                          </a:solidFill>
                        </a:rPr>
                        <a:t>: on clicking the button “done” makes an </a:t>
                      </a:r>
                      <a:r>
                        <a:rPr b="1" lang="it-IT" sz="1800">
                          <a:solidFill>
                            <a:srgbClr val="434343"/>
                          </a:solidFill>
                        </a:rPr>
                        <a:t>HTTP POST</a:t>
                      </a:r>
                      <a:r>
                        <a:rPr lang="it-IT" sz="1800">
                          <a:solidFill>
                            <a:srgbClr val="434343"/>
                          </a:solidFill>
                        </a:rPr>
                        <a:t> request to submit the parameters to </a:t>
                      </a:r>
                      <a:r>
                        <a:rPr b="1" lang="it-IT" sz="1800">
                          <a:solidFill>
                            <a:srgbClr val="434343"/>
                          </a:solidFill>
                        </a:rPr>
                        <a:t>distances</a:t>
                      </a:r>
                      <a:endParaRPr sz="1800">
                        <a:solidFill>
                          <a:srgbClr val="434343"/>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lt1"/>
                    </a:solidFill>
                  </a:tcPr>
                </a:tc>
              </a:tr>
              <a:tr h="914400">
                <a:tc rowSpan="2">
                  <a:txBody>
                    <a:bodyPr/>
                    <a:lstStyle/>
                    <a:p>
                      <a:pPr indent="0" lvl="0" marL="0" marR="0" rtl="0" algn="l">
                        <a:spcBef>
                          <a:spcPts val="0"/>
                        </a:spcBef>
                        <a:spcAft>
                          <a:spcPts val="0"/>
                        </a:spcAft>
                        <a:buNone/>
                      </a:pPr>
                      <a:r>
                        <a:rPr lang="it-IT" sz="1800">
                          <a:solidFill>
                            <a:srgbClr val="434343"/>
                          </a:solidFill>
                        </a:rPr>
                        <a:t>Notification</a:t>
                      </a:r>
                      <a:endParaRPr sz="1800">
                        <a:solidFill>
                          <a:srgbClr val="434343"/>
                        </a:solidFill>
                      </a:endParaRPr>
                    </a:p>
                    <a:p>
                      <a:pPr indent="0" lvl="0" marL="0" marR="0" rtl="0" algn="l">
                        <a:spcBef>
                          <a:spcPts val="0"/>
                        </a:spcBef>
                        <a:spcAft>
                          <a:spcPts val="0"/>
                        </a:spcAft>
                        <a:buNone/>
                      </a:pPr>
                      <a:r>
                        <a:rPr lang="it-IT" sz="1800">
                          <a:solidFill>
                            <a:srgbClr val="434343"/>
                          </a:solidFill>
                        </a:rPr>
                        <a:t>Fragment</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getFileName( )</a:t>
                      </a:r>
                      <a:endParaRPr sz="1800">
                        <a:solidFill>
                          <a:srgbClr val="434343"/>
                        </a:solidFill>
                      </a:endParaRPr>
                    </a:p>
                  </a:txBody>
                  <a:tcPr marT="45725" marB="45725" marR="91450" marL="91450">
                    <a:lnT cap="flat" cmpd="sng" w="38100">
                      <a:solidFill>
                        <a:schemeClr val="lt1"/>
                      </a:solidFill>
                      <a:prstDash val="solid"/>
                      <a:round/>
                      <a:headEnd len="sm" w="sm" type="none"/>
                      <a:tailEnd len="sm" w="sm" type="none"/>
                    </a:lnT>
                    <a:solidFill>
                      <a:schemeClr val="lt2"/>
                    </a:solidFill>
                  </a:tcPr>
                </a:tc>
                <a:tc>
                  <a:txBody>
                    <a:bodyPr/>
                    <a:lstStyle/>
                    <a:p>
                      <a:pPr indent="0" lvl="0" marL="0" marR="0" rtl="0" algn="l">
                        <a:spcBef>
                          <a:spcPts val="0"/>
                        </a:spcBef>
                        <a:spcAft>
                          <a:spcPts val="0"/>
                        </a:spcAft>
                        <a:buNone/>
                      </a:pPr>
                      <a:r>
                        <a:rPr b="1" lang="it-IT" sz="1800">
                          <a:solidFill>
                            <a:srgbClr val="434343"/>
                          </a:solidFill>
                        </a:rPr>
                        <a:t>HTTP GET</a:t>
                      </a:r>
                      <a:r>
                        <a:rPr lang="it-IT" sz="1800">
                          <a:solidFill>
                            <a:srgbClr val="434343"/>
                          </a:solidFill>
                        </a:rPr>
                        <a:t> requests to get the </a:t>
                      </a:r>
                      <a:r>
                        <a:rPr b="1" lang="it-IT" sz="1800">
                          <a:solidFill>
                            <a:srgbClr val="434343"/>
                          </a:solidFill>
                        </a:rPr>
                        <a:t>timestamp </a:t>
                      </a:r>
                      <a:r>
                        <a:rPr lang="it-IT" sz="1800">
                          <a:solidFill>
                            <a:srgbClr val="434343"/>
                          </a:solidFill>
                        </a:rPr>
                        <a:t>and </a:t>
                      </a:r>
                      <a:r>
                        <a:rPr b="1" lang="it-IT" sz="1800">
                          <a:solidFill>
                            <a:srgbClr val="434343"/>
                          </a:solidFill>
                        </a:rPr>
                        <a:t>ID </a:t>
                      </a:r>
                      <a:r>
                        <a:rPr lang="it-IT" sz="1800">
                          <a:solidFill>
                            <a:srgbClr val="434343"/>
                          </a:solidFill>
                        </a:rPr>
                        <a:t>of the sensor that triggered an alarm and so the </a:t>
                      </a:r>
                      <a:r>
                        <a:rPr b="1" lang="it-IT" sz="1800">
                          <a:solidFill>
                            <a:srgbClr val="434343"/>
                          </a:solidFill>
                        </a:rPr>
                        <a:t>filename </a:t>
                      </a:r>
                      <a:r>
                        <a:rPr lang="it-IT" sz="1800">
                          <a:solidFill>
                            <a:srgbClr val="434343"/>
                          </a:solidFill>
                        </a:rPr>
                        <a:t>of video and image captured by the drone</a:t>
                      </a:r>
                      <a:endParaRPr sz="1800">
                        <a:solidFill>
                          <a:srgbClr val="434343"/>
                        </a:solidFill>
                      </a:endParaRPr>
                    </a:p>
                  </a:txBody>
                  <a:tcPr marT="45725" marB="45725" marR="91450" marL="91450">
                    <a:lnT cap="flat" cmpd="sng" w="38100">
                      <a:solidFill>
                        <a:schemeClr val="lt1"/>
                      </a:solidFill>
                      <a:prstDash val="solid"/>
                      <a:round/>
                      <a:headEnd len="sm" w="sm" type="none"/>
                      <a:tailEnd len="sm" w="sm" type="none"/>
                    </a:lnT>
                    <a:solidFill>
                      <a:schemeClr val="lt2"/>
                    </a:solidFill>
                  </a:tcPr>
                </a:tc>
              </a:tr>
              <a:tr h="771675">
                <a:tc vMerge="1"/>
                <a:tc>
                  <a:txBody>
                    <a:bodyPr/>
                    <a:lstStyle/>
                    <a:p>
                      <a:pPr indent="0" lvl="0" marL="0" rtl="0" algn="l">
                        <a:spcBef>
                          <a:spcPts val="0"/>
                        </a:spcBef>
                        <a:spcAft>
                          <a:spcPts val="0"/>
                        </a:spcAft>
                        <a:buClr>
                          <a:schemeClr val="dk1"/>
                        </a:buClr>
                        <a:buFont typeface="Arial"/>
                        <a:buNone/>
                      </a:pPr>
                      <a:r>
                        <a:rPr lang="it-IT" sz="1800">
                          <a:solidFill>
                            <a:srgbClr val="434343"/>
                          </a:solidFill>
                        </a:rPr>
                        <a:t>downloadFile(</a:t>
                      </a:r>
                      <a:r>
                        <a:rPr i="1" lang="it-IT" sz="1800">
                          <a:solidFill>
                            <a:srgbClr val="434343"/>
                          </a:solidFill>
                        </a:rPr>
                        <a:t>Url,saveDir</a:t>
                      </a:r>
                      <a:r>
                        <a:rPr lang="it-IT" sz="1800">
                          <a:solidFill>
                            <a:srgbClr val="434343"/>
                          </a:solidFill>
                        </a:rPr>
                        <a:t>)</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b="1" lang="it-IT" sz="1800">
                          <a:solidFill>
                            <a:srgbClr val="434343"/>
                          </a:solidFill>
                        </a:rPr>
                        <a:t>HTTP GET</a:t>
                      </a:r>
                      <a:r>
                        <a:rPr lang="it-IT" sz="1800">
                          <a:solidFill>
                            <a:srgbClr val="434343"/>
                          </a:solidFill>
                        </a:rPr>
                        <a:t> request to download </a:t>
                      </a:r>
                      <a:r>
                        <a:rPr b="1" lang="it-IT" sz="1800">
                          <a:solidFill>
                            <a:srgbClr val="434343"/>
                          </a:solidFill>
                        </a:rPr>
                        <a:t>video </a:t>
                      </a:r>
                      <a:r>
                        <a:rPr lang="it-IT" sz="1800">
                          <a:solidFill>
                            <a:srgbClr val="434343"/>
                          </a:solidFill>
                        </a:rPr>
                        <a:t>and </a:t>
                      </a:r>
                      <a:r>
                        <a:rPr b="1" lang="it-IT" sz="1800">
                          <a:solidFill>
                            <a:srgbClr val="434343"/>
                          </a:solidFill>
                        </a:rPr>
                        <a:t>image </a:t>
                      </a:r>
                      <a:r>
                        <a:rPr lang="it-IT" sz="1800">
                          <a:solidFill>
                            <a:srgbClr val="434343"/>
                          </a:solidFill>
                        </a:rPr>
                        <a:t>captured by the drone on alarm trigger</a:t>
                      </a:r>
                      <a:endParaRPr sz="1800">
                        <a:solidFill>
                          <a:srgbClr val="434343"/>
                        </a:solidFill>
                      </a:endParaRPr>
                    </a:p>
                  </a:txBody>
                  <a:tcPr marT="45725" marB="45725" marR="91450" marL="91450">
                    <a:solidFill>
                      <a:schemeClr val="lt2"/>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0"/>
          <p:cNvSpPr txBox="1"/>
          <p:nvPr>
            <p:ph type="title"/>
          </p:nvPr>
        </p:nvSpPr>
        <p:spPr>
          <a:xfrm>
            <a:off x="854075" y="0"/>
            <a:ext cx="9692700" cy="7140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Century Schoolbook"/>
              <a:buNone/>
            </a:pPr>
            <a:r>
              <a:rPr lang="it-IT" sz="3000"/>
              <a:t>BOT  Telegram </a:t>
            </a:r>
            <a:r>
              <a:rPr lang="it-IT" sz="3000"/>
              <a:t>API</a:t>
            </a:r>
            <a:endParaRPr sz="1100"/>
          </a:p>
        </p:txBody>
      </p:sp>
      <p:graphicFrame>
        <p:nvGraphicFramePr>
          <p:cNvPr id="359" name="Google Shape;359;p50"/>
          <p:cNvGraphicFramePr/>
          <p:nvPr/>
        </p:nvGraphicFramePr>
        <p:xfrm>
          <a:off x="854075" y="815750"/>
          <a:ext cx="3000000" cy="3000000"/>
        </p:xfrm>
        <a:graphic>
          <a:graphicData uri="http://schemas.openxmlformats.org/drawingml/2006/table">
            <a:tbl>
              <a:tblPr bandRow="1" firstRow="1">
                <a:noFill/>
                <a:tableStyleId>{3B8BE15F-4302-40AE-AC6E-1419D1B171A9}</a:tableStyleId>
              </a:tblPr>
              <a:tblGrid>
                <a:gridCol w="3836500"/>
                <a:gridCol w="6720525"/>
              </a:tblGrid>
              <a:tr h="380725">
                <a:tc>
                  <a:txBody>
                    <a:bodyPr/>
                    <a:lstStyle/>
                    <a:p>
                      <a:pPr indent="0" lvl="0" marL="0" marR="0" rtl="0" algn="l">
                        <a:spcBef>
                          <a:spcPts val="0"/>
                        </a:spcBef>
                        <a:spcAft>
                          <a:spcPts val="0"/>
                        </a:spcAft>
                        <a:buNone/>
                      </a:pPr>
                      <a:r>
                        <a:rPr lang="it-IT" sz="1800"/>
                        <a:t>Function</a:t>
                      </a:r>
                      <a:endParaRPr sz="1800"/>
                    </a:p>
                  </a:txBody>
                  <a:tcPr marT="45725" marB="45725" marR="91450" marL="91450"/>
                </a:tc>
                <a:tc>
                  <a:txBody>
                    <a:bodyPr/>
                    <a:lstStyle/>
                    <a:p>
                      <a:pPr indent="0" lvl="0" marL="0" marR="0" rtl="0" algn="l">
                        <a:spcBef>
                          <a:spcPts val="0"/>
                        </a:spcBef>
                        <a:spcAft>
                          <a:spcPts val="0"/>
                        </a:spcAft>
                        <a:buNone/>
                      </a:pPr>
                      <a:r>
                        <a:rPr lang="it-IT" sz="1800"/>
                        <a:t>Description</a:t>
                      </a:r>
                      <a:endParaRPr sz="1800"/>
                    </a:p>
                  </a:txBody>
                  <a:tcPr marT="45725" marB="45725" marR="91450" marL="91450"/>
                </a:tc>
              </a:tr>
              <a:tr h="694425">
                <a:tc>
                  <a:txBody>
                    <a:bodyPr/>
                    <a:lstStyle/>
                    <a:p>
                      <a:pPr indent="0" lvl="0" marL="0" marR="0" rtl="0" algn="l">
                        <a:spcBef>
                          <a:spcPts val="0"/>
                        </a:spcBef>
                        <a:spcAft>
                          <a:spcPts val="0"/>
                        </a:spcAft>
                        <a:buNone/>
                      </a:pPr>
                      <a:r>
                        <a:rPr lang="it-IT" sz="1800">
                          <a:solidFill>
                            <a:srgbClr val="434343"/>
                          </a:solidFill>
                        </a:rPr>
                        <a:t>ON_Command</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on the user command “</a:t>
                      </a:r>
                      <a:r>
                        <a:rPr b="1" lang="it-IT" sz="1800">
                          <a:solidFill>
                            <a:srgbClr val="434343"/>
                          </a:solidFill>
                        </a:rPr>
                        <a:t>/on</a:t>
                      </a:r>
                      <a:r>
                        <a:rPr lang="it-IT" sz="1800">
                          <a:solidFill>
                            <a:srgbClr val="434343"/>
                          </a:solidFill>
                        </a:rPr>
                        <a:t>” puts FSM state to </a:t>
                      </a:r>
                      <a:r>
                        <a:rPr i="1" lang="it-IT" sz="1800">
                          <a:solidFill>
                            <a:srgbClr val="434343"/>
                          </a:solidFill>
                        </a:rPr>
                        <a:t>sense_mode</a:t>
                      </a:r>
                      <a:r>
                        <a:rPr lang="it-IT" sz="1800">
                          <a:solidFill>
                            <a:srgbClr val="434343"/>
                          </a:solidFill>
                        </a:rPr>
                        <a:t>, therefore turning on the sensors</a:t>
                      </a:r>
                      <a:endParaRPr sz="1800">
                        <a:solidFill>
                          <a:srgbClr val="434343"/>
                        </a:solidFill>
                        <a:highlight>
                          <a:srgbClr val="595959"/>
                        </a:highlight>
                      </a:endParaRPr>
                    </a:p>
                  </a:txBody>
                  <a:tcPr marT="45725" marB="45725" marR="91450" marL="91450">
                    <a:solidFill>
                      <a:schemeClr val="lt2"/>
                    </a:solidFill>
                  </a:tcPr>
                </a:tc>
              </a:tr>
              <a:tr h="1237325">
                <a:tc>
                  <a:txBody>
                    <a:bodyPr/>
                    <a:lstStyle/>
                    <a:p>
                      <a:pPr indent="0" lvl="0" marL="0" marR="0" rtl="0" algn="l">
                        <a:spcBef>
                          <a:spcPts val="0"/>
                        </a:spcBef>
                        <a:spcAft>
                          <a:spcPts val="0"/>
                        </a:spcAft>
                        <a:buNone/>
                      </a:pPr>
                      <a:r>
                        <a:rPr lang="it-IT" sz="1800">
                          <a:solidFill>
                            <a:srgbClr val="434343"/>
                          </a:solidFill>
                        </a:rPr>
                        <a:t>OFF_Command</a:t>
                      </a:r>
                      <a:endParaRPr sz="1800">
                        <a:solidFill>
                          <a:srgbClr val="434343"/>
                        </a:solidFill>
                      </a:endParaRPr>
                    </a:p>
                  </a:txBody>
                  <a:tcPr marT="45725" marB="45725" marR="91450" marL="91450">
                    <a:solidFill>
                      <a:schemeClr val="lt1"/>
                    </a:solidFill>
                  </a:tcPr>
                </a:tc>
                <a:tc>
                  <a:txBody>
                    <a:bodyPr/>
                    <a:lstStyle/>
                    <a:p>
                      <a:pPr indent="0" lvl="0" marL="0" rtl="0" algn="l">
                        <a:spcBef>
                          <a:spcPts val="0"/>
                        </a:spcBef>
                        <a:spcAft>
                          <a:spcPts val="0"/>
                        </a:spcAft>
                        <a:buClr>
                          <a:schemeClr val="dk1"/>
                        </a:buClr>
                        <a:buFont typeface="Arial"/>
                        <a:buNone/>
                      </a:pPr>
                      <a:r>
                        <a:rPr lang="it-IT" sz="1800">
                          <a:solidFill>
                            <a:srgbClr val="434343"/>
                          </a:solidFill>
                        </a:rPr>
                        <a:t>on the user command “</a:t>
                      </a:r>
                      <a:r>
                        <a:rPr b="1" lang="it-IT" sz="1800">
                          <a:solidFill>
                            <a:srgbClr val="434343"/>
                          </a:solidFill>
                        </a:rPr>
                        <a:t>/off</a:t>
                      </a:r>
                      <a:r>
                        <a:rPr lang="it-IT" sz="1800">
                          <a:solidFill>
                            <a:srgbClr val="434343"/>
                          </a:solidFill>
                        </a:rPr>
                        <a:t>” puts FSM state to </a:t>
                      </a:r>
                      <a:r>
                        <a:rPr i="1" lang="it-IT" sz="1800">
                          <a:solidFill>
                            <a:srgbClr val="434343"/>
                          </a:solidFill>
                        </a:rPr>
                        <a:t>off</a:t>
                      </a:r>
                      <a:r>
                        <a:rPr lang="it-IT" sz="1800">
                          <a:solidFill>
                            <a:srgbClr val="434343"/>
                          </a:solidFill>
                        </a:rPr>
                        <a:t>, therefore turning off the sensors and shutting down the alarm.</a:t>
                      </a:r>
                      <a:endParaRPr sz="1800">
                        <a:solidFill>
                          <a:srgbClr val="434343"/>
                        </a:solidFill>
                      </a:endParaRPr>
                    </a:p>
                    <a:p>
                      <a:pPr indent="0" lvl="0" marL="0" marR="0" rtl="0" algn="l">
                        <a:spcBef>
                          <a:spcPts val="0"/>
                        </a:spcBef>
                        <a:spcAft>
                          <a:spcPts val="0"/>
                        </a:spcAft>
                        <a:buNone/>
                      </a:pPr>
                      <a:r>
                        <a:rPr lang="it-IT" sz="1800">
                          <a:solidFill>
                            <a:srgbClr val="434343"/>
                          </a:solidFill>
                        </a:rPr>
                        <a:t>(User should send this if has already checked the view notifications on the app and it’s all ok)</a:t>
                      </a:r>
                      <a:endParaRPr sz="1800">
                        <a:solidFill>
                          <a:srgbClr val="434343"/>
                        </a:solidFill>
                      </a:endParaRPr>
                    </a:p>
                  </a:txBody>
                  <a:tcPr marT="45725" marB="45725" marR="91450" marL="91450">
                    <a:solidFill>
                      <a:schemeClr val="lt1"/>
                    </a:solidFill>
                  </a:tcPr>
                </a:tc>
              </a:tr>
              <a:tr h="751475">
                <a:tc>
                  <a:txBody>
                    <a:bodyPr/>
                    <a:lstStyle/>
                    <a:p>
                      <a:pPr indent="0" lvl="0" marL="0" marR="0" rtl="0" algn="l">
                        <a:spcBef>
                          <a:spcPts val="0"/>
                        </a:spcBef>
                        <a:spcAft>
                          <a:spcPts val="0"/>
                        </a:spcAft>
                        <a:buNone/>
                      </a:pPr>
                      <a:r>
                        <a:rPr lang="it-IT" sz="1800">
                          <a:solidFill>
                            <a:srgbClr val="434343"/>
                          </a:solidFill>
                        </a:rPr>
                        <a:t>send_alert_message</a:t>
                      </a:r>
                      <a:r>
                        <a:rPr lang="it-IT" sz="1800"/>
                        <a:t>*</a:t>
                      </a:r>
                      <a:endParaRPr sz="1800"/>
                    </a:p>
                  </a:txBody>
                  <a:tcPr marT="45725" marB="45725" marR="91450" marL="91450">
                    <a:solidFill>
                      <a:schemeClr val="lt2"/>
                    </a:solidFill>
                  </a:tcPr>
                </a:tc>
                <a:tc>
                  <a:txBody>
                    <a:bodyPr/>
                    <a:lstStyle/>
                    <a:p>
                      <a:pPr indent="0" lvl="0" marL="0" rtl="0" algn="l">
                        <a:spcBef>
                          <a:spcPts val="0"/>
                        </a:spcBef>
                        <a:spcAft>
                          <a:spcPts val="0"/>
                        </a:spcAft>
                        <a:buNone/>
                      </a:pPr>
                      <a:r>
                        <a:rPr lang="it-IT" sz="1800">
                          <a:solidFill>
                            <a:srgbClr val="434343"/>
                          </a:solidFill>
                        </a:rPr>
                        <a:t>when an </a:t>
                      </a:r>
                      <a:r>
                        <a:rPr i="1" lang="it-IT" sz="1800">
                          <a:solidFill>
                            <a:srgbClr val="434343"/>
                          </a:solidFill>
                        </a:rPr>
                        <a:t>alert </a:t>
                      </a:r>
                      <a:r>
                        <a:rPr lang="it-IT" sz="1800">
                          <a:solidFill>
                            <a:srgbClr val="434343"/>
                          </a:solidFill>
                        </a:rPr>
                        <a:t>occurs, makes a request to the telegram server in order to </a:t>
                      </a:r>
                      <a:r>
                        <a:rPr b="1" lang="it-IT" sz="1800">
                          <a:solidFill>
                            <a:srgbClr val="434343"/>
                          </a:solidFill>
                        </a:rPr>
                        <a:t>notify the user</a:t>
                      </a:r>
                      <a:endParaRPr b="1" sz="1800">
                        <a:solidFill>
                          <a:srgbClr val="434343"/>
                        </a:solidFill>
                      </a:endParaRPr>
                    </a:p>
                  </a:txBody>
                  <a:tcPr marT="45725" marB="45725" marR="91450" marL="91450">
                    <a:solidFill>
                      <a:schemeClr val="lt2"/>
                    </a:solidFill>
                  </a:tcPr>
                </a:tc>
              </a:tr>
              <a:tr h="951800">
                <a:tc>
                  <a:txBody>
                    <a:bodyPr/>
                    <a:lstStyle/>
                    <a:p>
                      <a:pPr indent="0" lvl="0" marL="0" marR="0" rtl="0" algn="l">
                        <a:spcBef>
                          <a:spcPts val="0"/>
                        </a:spcBef>
                        <a:spcAft>
                          <a:spcPts val="0"/>
                        </a:spcAft>
                        <a:buNone/>
                      </a:pPr>
                      <a:r>
                        <a:rPr lang="it-IT" sz="1800">
                          <a:solidFill>
                            <a:srgbClr val="434343"/>
                          </a:solidFill>
                        </a:rPr>
                        <a:t>send_bot_message</a:t>
                      </a:r>
                      <a:r>
                        <a:rPr lang="it-IT" sz="1800"/>
                        <a:t>*</a:t>
                      </a:r>
                      <a:endParaRPr sz="1800"/>
                    </a:p>
                  </a:txBody>
                  <a:tcPr marT="45725" marB="45725" marR="91450" marL="91450">
                    <a:solidFill>
                      <a:schemeClr val="lt1"/>
                    </a:solidFill>
                  </a:tcPr>
                </a:tc>
                <a:tc>
                  <a:txBody>
                    <a:bodyPr/>
                    <a:lstStyle/>
                    <a:p>
                      <a:pPr indent="0" lvl="0" marL="0" rtl="0" algn="l">
                        <a:spcBef>
                          <a:spcPts val="0"/>
                        </a:spcBef>
                        <a:spcAft>
                          <a:spcPts val="0"/>
                        </a:spcAft>
                        <a:buNone/>
                      </a:pPr>
                      <a:r>
                        <a:rPr lang="it-IT" sz="1800">
                          <a:solidFill>
                            <a:srgbClr val="434343"/>
                          </a:solidFill>
                        </a:rPr>
                        <a:t>send feedbacks to the user(through a request to telegram server) about sensors having been switched on succesfully or not</a:t>
                      </a:r>
                      <a:endParaRPr sz="1800">
                        <a:solidFill>
                          <a:srgbClr val="434343"/>
                        </a:solidFill>
                      </a:endParaRPr>
                    </a:p>
                  </a:txBody>
                  <a:tcPr marT="45725" marB="45725" marR="91450" marL="91450">
                    <a:solidFill>
                      <a:schemeClr val="lt1"/>
                    </a:solidFill>
                  </a:tcPr>
                </a:tc>
              </a:tr>
              <a:tr h="1237325">
                <a:tc>
                  <a:txBody>
                    <a:bodyPr/>
                    <a:lstStyle/>
                    <a:p>
                      <a:pPr indent="0" lvl="0" marL="0" marR="0" rtl="0" algn="l">
                        <a:spcBef>
                          <a:spcPts val="0"/>
                        </a:spcBef>
                        <a:spcAft>
                          <a:spcPts val="0"/>
                        </a:spcAft>
                        <a:buNone/>
                      </a:pPr>
                      <a:r>
                        <a:rPr lang="it-IT" sz="1800">
                          <a:solidFill>
                            <a:srgbClr val="434343"/>
                          </a:solidFill>
                        </a:rPr>
                        <a:t>get_new_message</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on configuration, user has to type </a:t>
                      </a:r>
                      <a:r>
                        <a:rPr i="1" lang="it-IT" sz="1800">
                          <a:solidFill>
                            <a:srgbClr val="434343"/>
                          </a:solidFill>
                        </a:rPr>
                        <a:t>“config” + “ “ + username + “ “ + password </a:t>
                      </a:r>
                      <a:r>
                        <a:rPr lang="it-IT" sz="1800">
                          <a:solidFill>
                            <a:srgbClr val="434343"/>
                          </a:solidFill>
                        </a:rPr>
                        <a:t>on the bot chat. this function checks if all is typed correctly and then uses username and password to retrieve the mac adresses from the db and configure their connection with the bridge</a:t>
                      </a:r>
                      <a:endParaRPr sz="1800">
                        <a:solidFill>
                          <a:srgbClr val="434343"/>
                        </a:solidFill>
                      </a:endParaRPr>
                    </a:p>
                  </a:txBody>
                  <a:tcPr marT="45725" marB="45725" marR="91450" marL="91450">
                    <a:solidFill>
                      <a:schemeClr val="lt2"/>
                    </a:solidFill>
                  </a:tcPr>
                </a:tc>
              </a:tr>
            </a:tbl>
          </a:graphicData>
        </a:graphic>
      </p:graphicFrame>
      <p:sp>
        <p:nvSpPr>
          <p:cNvPr id="360" name="Google Shape;360;p50"/>
          <p:cNvSpPr txBox="1"/>
          <p:nvPr/>
        </p:nvSpPr>
        <p:spPr>
          <a:xfrm>
            <a:off x="7883700" y="6211500"/>
            <a:ext cx="35274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IT">
                <a:latin typeface="Century Schoolbook"/>
                <a:ea typeface="Century Schoolbook"/>
                <a:cs typeface="Century Schoolbook"/>
                <a:sym typeface="Century Schoolbook"/>
              </a:rPr>
              <a:t>*</a:t>
            </a:r>
            <a:r>
              <a:rPr lang="it-IT" sz="1500">
                <a:solidFill>
                  <a:schemeClr val="dk1"/>
                </a:solidFill>
                <a:latin typeface="Century Schoolbook"/>
                <a:ea typeface="Century Schoolbook"/>
                <a:cs typeface="Century Schoolbook"/>
                <a:sym typeface="Century Schoolbook"/>
              </a:rPr>
              <a:t>each request to the telegram server requires </a:t>
            </a:r>
            <a:r>
              <a:rPr lang="it-IT" sz="1500">
                <a:solidFill>
                  <a:schemeClr val="dk1"/>
                </a:solidFill>
                <a:latin typeface="Century Schoolbook"/>
                <a:ea typeface="Century Schoolbook"/>
                <a:cs typeface="Century Schoolbook"/>
                <a:sym typeface="Century Schoolbook"/>
              </a:rPr>
              <a:t>chatID and BOTKEY</a:t>
            </a:r>
            <a:endParaRPr sz="1100">
              <a:latin typeface="Century Schoolbook"/>
              <a:ea typeface="Century Schoolbook"/>
              <a:cs typeface="Century Schoolbook"/>
              <a:sym typeface="Century Schoolboo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1"/>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Backend and Bridge Drone Automation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latin typeface="Montserrat"/>
                <a:ea typeface="Montserrat"/>
                <a:cs typeface="Montserrat"/>
                <a:sym typeface="Montserrat"/>
              </a:rPr>
              <a:t>Raspberry Pi bridge</a:t>
            </a:r>
            <a:endParaRPr>
              <a:latin typeface="Montserrat"/>
              <a:ea typeface="Montserrat"/>
              <a:cs typeface="Montserrat"/>
              <a:sym typeface="Montserrat"/>
            </a:endParaRPr>
          </a:p>
        </p:txBody>
      </p:sp>
      <p:sp>
        <p:nvSpPr>
          <p:cNvPr id="371" name="Google Shape;371;p52"/>
          <p:cNvSpPr txBox="1"/>
          <p:nvPr/>
        </p:nvSpPr>
        <p:spPr>
          <a:xfrm>
            <a:off x="1261875" y="2573650"/>
            <a:ext cx="93861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000">
                <a:latin typeface="Montserrat Medium"/>
                <a:ea typeface="Montserrat Medium"/>
                <a:cs typeface="Montserrat Medium"/>
                <a:sym typeface="Montserrat Medium"/>
              </a:rPr>
              <a:t>Bridge is the </a:t>
            </a:r>
            <a:r>
              <a:rPr i="1" lang="it-IT" sz="2000">
                <a:latin typeface="Montserrat Medium"/>
                <a:ea typeface="Montserrat Medium"/>
                <a:cs typeface="Montserrat Medium"/>
                <a:sym typeface="Montserrat Medium"/>
              </a:rPr>
              <a:t>center of the drone’s decisions</a:t>
            </a:r>
            <a:r>
              <a:rPr lang="it-IT" sz="2000">
                <a:latin typeface="Montserrat Medium"/>
                <a:ea typeface="Montserrat Medium"/>
                <a:cs typeface="Montserrat Medium"/>
                <a:sym typeface="Montserrat Medium"/>
              </a:rPr>
              <a:t> and also of the frame elaboration done by the camera. From here, all the HTTP requests to the SAURUSS flask server are sent.</a:t>
            </a:r>
            <a:endParaRPr sz="2000">
              <a:latin typeface="Montserrat Medium"/>
              <a:ea typeface="Montserrat Medium"/>
              <a:cs typeface="Montserrat Medium"/>
              <a:sym typeface="Montserrat Medium"/>
            </a:endParaRPr>
          </a:p>
          <a:p>
            <a:pPr indent="0" lvl="0" marL="0" rtl="0" algn="l">
              <a:spcBef>
                <a:spcPts val="0"/>
              </a:spcBef>
              <a:spcAft>
                <a:spcPts val="0"/>
              </a:spcAft>
              <a:buNone/>
            </a:pPr>
            <a:r>
              <a:t/>
            </a:r>
            <a:endParaRPr sz="2000">
              <a:latin typeface="Montserrat Medium"/>
              <a:ea typeface="Montserrat Medium"/>
              <a:cs typeface="Montserrat Medium"/>
              <a:sym typeface="Montserrat Medium"/>
            </a:endParaRPr>
          </a:p>
          <a:p>
            <a:pPr indent="0" lvl="0" marL="0" rtl="0" algn="l">
              <a:spcBef>
                <a:spcPts val="0"/>
              </a:spcBef>
              <a:spcAft>
                <a:spcPts val="0"/>
              </a:spcAft>
              <a:buNone/>
            </a:pPr>
            <a:r>
              <a:rPr lang="it-IT" sz="2000">
                <a:latin typeface="Montserrat Medium"/>
                <a:ea typeface="Montserrat Medium"/>
                <a:cs typeface="Montserrat Medium"/>
                <a:sym typeface="Montserrat Medium"/>
              </a:rPr>
              <a:t>This happens when an </a:t>
            </a:r>
            <a:r>
              <a:rPr i="1" lang="it-IT" sz="2000">
                <a:latin typeface="Montserrat Medium"/>
                <a:ea typeface="Montserrat Medium"/>
                <a:cs typeface="Montserrat Medium"/>
                <a:sym typeface="Montserrat Medium"/>
              </a:rPr>
              <a:t>alarm event</a:t>
            </a:r>
            <a:r>
              <a:rPr lang="it-IT" sz="2000">
                <a:latin typeface="Montserrat Medium"/>
                <a:ea typeface="Montserrat Medium"/>
                <a:cs typeface="Montserrat Medium"/>
                <a:sym typeface="Montserrat Medium"/>
              </a:rPr>
              <a:t> is generated somewhere in our sensor network.</a:t>
            </a:r>
            <a:endParaRPr sz="2000">
              <a:latin typeface="Montserrat Medium"/>
              <a:ea typeface="Montserrat Medium"/>
              <a:cs typeface="Montserrat Medium"/>
              <a:sym typeface="Montserrat Medium"/>
            </a:endParaRPr>
          </a:p>
          <a:p>
            <a:pPr indent="0" lvl="0" marL="0" rtl="0" algn="l">
              <a:spcBef>
                <a:spcPts val="0"/>
              </a:spcBef>
              <a:spcAft>
                <a:spcPts val="0"/>
              </a:spcAft>
              <a:buNone/>
            </a:pPr>
            <a:r>
              <a:t/>
            </a:r>
            <a:endParaRPr sz="2000">
              <a:latin typeface="Montserrat Medium"/>
              <a:ea typeface="Montserrat Medium"/>
              <a:cs typeface="Montserrat Medium"/>
              <a:sym typeface="Montserrat Medium"/>
            </a:endParaRPr>
          </a:p>
          <a:p>
            <a:pPr indent="0" lvl="0" marL="0" rtl="0" algn="l">
              <a:spcBef>
                <a:spcPts val="0"/>
              </a:spcBef>
              <a:spcAft>
                <a:spcPts val="0"/>
              </a:spcAft>
              <a:buNone/>
            </a:pPr>
            <a:r>
              <a:rPr lang="it-IT" sz="2000">
                <a:latin typeface="Montserrat Medium"/>
                <a:ea typeface="Montserrat Medium"/>
                <a:cs typeface="Montserrat Medium"/>
                <a:sym typeface="Montserrat Medium"/>
              </a:rPr>
              <a:t>Visual and Object recognition activities are based on </a:t>
            </a:r>
            <a:r>
              <a:rPr i="1" lang="it-IT" sz="2000">
                <a:latin typeface="Montserrat Medium"/>
                <a:ea typeface="Montserrat Medium"/>
                <a:cs typeface="Montserrat Medium"/>
                <a:sym typeface="Montserrat Medium"/>
              </a:rPr>
              <a:t>AI algorithms</a:t>
            </a:r>
            <a:r>
              <a:rPr lang="it-IT" sz="2000">
                <a:latin typeface="Montserrat Medium"/>
                <a:ea typeface="Montserrat Medium"/>
                <a:cs typeface="Montserrat Medium"/>
                <a:sym typeface="Montserrat Medium"/>
              </a:rPr>
              <a:t>.</a:t>
            </a:r>
            <a:endParaRPr sz="2000">
              <a:latin typeface="Montserrat Medium"/>
              <a:ea typeface="Montserrat Medium"/>
              <a:cs typeface="Montserrat Medium"/>
              <a:sym typeface="Montserrat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3"/>
          <p:cNvSpPr txBox="1"/>
          <p:nvPr>
            <p:ph type="title"/>
          </p:nvPr>
        </p:nvSpPr>
        <p:spPr>
          <a:xfrm>
            <a:off x="1261875" y="294200"/>
            <a:ext cx="8594700" cy="6012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Century Schoolbook"/>
              <a:buNone/>
            </a:pPr>
            <a:r>
              <a:rPr lang="it-IT" sz="3000"/>
              <a:t>API – Bridge  [PACKAGE] </a:t>
            </a:r>
            <a:r>
              <a:rPr lang="it-IT" sz="3000"/>
              <a:t>HTTP_Session:</a:t>
            </a:r>
            <a:endParaRPr sz="3000"/>
          </a:p>
        </p:txBody>
      </p:sp>
      <p:graphicFrame>
        <p:nvGraphicFramePr>
          <p:cNvPr id="377" name="Google Shape;377;p53"/>
          <p:cNvGraphicFramePr/>
          <p:nvPr/>
        </p:nvGraphicFramePr>
        <p:xfrm>
          <a:off x="1276388" y="1086025"/>
          <a:ext cx="3000000" cy="3000000"/>
        </p:xfrm>
        <a:graphic>
          <a:graphicData uri="http://schemas.openxmlformats.org/drawingml/2006/table">
            <a:tbl>
              <a:tblPr bandRow="1" firstRow="1">
                <a:noFill/>
                <a:tableStyleId>{3B8BE15F-4302-40AE-AC6E-1419D1B171A9}</a:tableStyleId>
              </a:tblPr>
              <a:tblGrid>
                <a:gridCol w="3050325"/>
                <a:gridCol w="3375825"/>
                <a:gridCol w="3213075"/>
              </a:tblGrid>
              <a:tr h="363800">
                <a:tc>
                  <a:txBody>
                    <a:bodyPr/>
                    <a:lstStyle/>
                    <a:p>
                      <a:pPr indent="0" lvl="0" marL="0" rtl="0" algn="l">
                        <a:lnSpc>
                          <a:spcPct val="90000"/>
                        </a:lnSpc>
                        <a:spcBef>
                          <a:spcPts val="0"/>
                        </a:spcBef>
                        <a:spcAft>
                          <a:spcPts val="0"/>
                        </a:spcAft>
                        <a:buClr>
                          <a:schemeClr val="accent1"/>
                        </a:buClr>
                        <a:buSzPts val="4400"/>
                        <a:buFont typeface="Century Schoolbook"/>
                        <a:buNone/>
                      </a:pPr>
                      <a:r>
                        <a:rPr lang="it-IT" sz="1800">
                          <a:solidFill>
                            <a:srgbClr val="FFFFFF"/>
                          </a:solidFill>
                        </a:rPr>
                        <a:t>SESSION_SERVICE</a:t>
                      </a:r>
                      <a:endParaRPr sz="1800">
                        <a:solidFill>
                          <a:srgbClr val="FFFFFF"/>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spcBef>
                          <a:spcPts val="0"/>
                        </a:spcBef>
                        <a:spcAft>
                          <a:spcPts val="0"/>
                        </a:spcAft>
                        <a:buNone/>
                      </a:pPr>
                      <a:r>
                        <a:rPr lang="it-IT" sz="1800"/>
                        <a:t>REQUEST</a:t>
                      </a:r>
                      <a:endParaRPr sz="1800"/>
                    </a:p>
                  </a:txBody>
                  <a:tcPr marT="45725" marB="45725" marR="91450" marL="91450">
                    <a:lnL cap="flat" cmpd="sng" w="12700">
                      <a:solidFill>
                        <a:srgbClr val="FFFFFF"/>
                      </a:solidFill>
                      <a:prstDash val="solid"/>
                      <a:round/>
                      <a:headEnd len="sm" w="sm" type="none"/>
                      <a:tailEnd len="sm" w="sm" type="none"/>
                    </a:lnL>
                  </a:tcPr>
                </a:tc>
                <a:tc>
                  <a:txBody>
                    <a:bodyPr/>
                    <a:lstStyle/>
                    <a:p>
                      <a:pPr indent="0" lvl="0" marL="0" marR="0" rtl="0" algn="l">
                        <a:spcBef>
                          <a:spcPts val="0"/>
                        </a:spcBef>
                        <a:spcAft>
                          <a:spcPts val="0"/>
                        </a:spcAft>
                        <a:buNone/>
                      </a:pPr>
                      <a:r>
                        <a:rPr lang="it-IT" sz="1800"/>
                        <a:t>DESCRIPTION</a:t>
                      </a:r>
                      <a:endParaRPr sz="1800"/>
                    </a:p>
                  </a:txBody>
                  <a:tcPr marT="45725" marB="45725" marR="91450" marL="91450"/>
                </a:tc>
              </a:tr>
              <a:tr h="1243775">
                <a:tc>
                  <a:txBody>
                    <a:bodyPr/>
                    <a:lstStyle/>
                    <a:p>
                      <a:pPr indent="0" lvl="0" marL="0" marR="0" rtl="0" algn="l">
                        <a:spcBef>
                          <a:spcPts val="0"/>
                        </a:spcBef>
                        <a:spcAft>
                          <a:spcPts val="0"/>
                        </a:spcAft>
                        <a:buNone/>
                      </a:pPr>
                      <a:r>
                        <a:rPr lang="it-IT" sz="1800">
                          <a:solidFill>
                            <a:srgbClr val="434343"/>
                          </a:solidFill>
                        </a:rPr>
                        <a:t>doLogin(user,password)</a:t>
                      </a:r>
                      <a:endParaRPr sz="1800">
                        <a:solidFill>
                          <a:srgbClr val="434343"/>
                        </a:solidFill>
                      </a:endParaRPr>
                    </a:p>
                  </a:txBody>
                  <a:tcPr marT="45725" marB="45725" marR="91450" marL="91450">
                    <a:lnT cap="flat" cmpd="sng" w="38100">
                      <a:solidFill>
                        <a:srgbClr val="FFFFFF"/>
                      </a:solidFill>
                      <a:prstDash val="solid"/>
                      <a:round/>
                      <a:headEnd len="sm" w="sm" type="none"/>
                      <a:tailEnd len="sm" w="sm" type="none"/>
                    </a:lnT>
                    <a:solidFill>
                      <a:schemeClr val="lt2"/>
                    </a:solidFill>
                  </a:tcPr>
                </a:tc>
                <a:tc>
                  <a:txBody>
                    <a:bodyPr/>
                    <a:lstStyle/>
                    <a:p>
                      <a:pPr indent="0" lvl="0" marL="0" marR="0" rtl="0" algn="l">
                        <a:spcBef>
                          <a:spcPts val="0"/>
                        </a:spcBef>
                        <a:spcAft>
                          <a:spcPts val="0"/>
                        </a:spcAft>
                        <a:buNone/>
                      </a:pPr>
                      <a:r>
                        <a:rPr lang="it-IT" sz="1800">
                          <a:solidFill>
                            <a:srgbClr val="434343"/>
                          </a:solidFill>
                        </a:rPr>
                        <a:t>s.post(URI + “login/&lt;user&gt;/&lt;psw&gt;/”)</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For each request, a login by the bridge of a specific user is required</a:t>
                      </a:r>
                      <a:endParaRPr sz="1800">
                        <a:solidFill>
                          <a:srgbClr val="434343"/>
                        </a:solidFill>
                      </a:endParaRPr>
                    </a:p>
                  </a:txBody>
                  <a:tcPr marT="45725" marB="45725" marR="91450" marL="91450">
                    <a:solidFill>
                      <a:schemeClr val="lt2"/>
                    </a:solidFill>
                  </a:tcPr>
                </a:tc>
              </a:tr>
              <a:tr h="956750">
                <a:tc>
                  <a:txBody>
                    <a:bodyPr/>
                    <a:lstStyle/>
                    <a:p>
                      <a:pPr indent="0" lvl="0" marL="0" marR="0" rtl="0" algn="l">
                        <a:spcBef>
                          <a:spcPts val="0"/>
                        </a:spcBef>
                        <a:spcAft>
                          <a:spcPts val="0"/>
                        </a:spcAft>
                        <a:buNone/>
                      </a:pPr>
                      <a:r>
                        <a:rPr lang="it-IT" sz="1800">
                          <a:solidFill>
                            <a:srgbClr val="434343"/>
                          </a:solidFill>
                        </a:rPr>
                        <a:t>getDistances()</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s.get(URI+’distances/’)</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A request to update the new sensor coordinates</a:t>
                      </a:r>
                      <a:endParaRPr sz="1800">
                        <a:solidFill>
                          <a:srgbClr val="434343"/>
                        </a:solidFill>
                      </a:endParaRPr>
                    </a:p>
                  </a:txBody>
                  <a:tcPr marT="45725" marB="45725" marR="91450" marL="91450">
                    <a:solidFill>
                      <a:schemeClr val="lt1"/>
                    </a:solidFill>
                  </a:tcPr>
                </a:tc>
              </a:tr>
              <a:tr h="956750">
                <a:tc>
                  <a:txBody>
                    <a:bodyPr/>
                    <a:lstStyle/>
                    <a:p>
                      <a:pPr indent="0" lvl="0" marL="0" marR="0" rtl="0" algn="l">
                        <a:spcBef>
                          <a:spcPts val="0"/>
                        </a:spcBef>
                        <a:spcAft>
                          <a:spcPts val="0"/>
                        </a:spcAft>
                        <a:buNone/>
                      </a:pPr>
                      <a:r>
                        <a:rPr lang="it-IT" sz="1800">
                          <a:solidFill>
                            <a:srgbClr val="434343"/>
                          </a:solidFill>
                        </a:rPr>
                        <a:t>uploadMediaFile</a:t>
                      </a:r>
                      <a:endParaRPr sz="1800">
                        <a:solidFill>
                          <a:srgbClr val="434343"/>
                        </a:solidFill>
                      </a:endParaRPr>
                    </a:p>
                    <a:p>
                      <a:pPr indent="0" lvl="0" marL="0" marR="0" rtl="0" algn="l">
                        <a:spcBef>
                          <a:spcPts val="0"/>
                        </a:spcBef>
                        <a:spcAft>
                          <a:spcPts val="0"/>
                        </a:spcAft>
                        <a:buNone/>
                      </a:pPr>
                      <a:r>
                        <a:rPr lang="it-IT" sz="1800">
                          <a:solidFill>
                            <a:srgbClr val="434343"/>
                          </a:solidFill>
                        </a:rPr>
                        <a:t>(sensore,data,file)</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s.post(URI+ ‘upload/&lt;sensor&gt;/&lt;data&gt;/’,</a:t>
                      </a:r>
                      <a:endParaRPr sz="1800">
                        <a:solidFill>
                          <a:srgbClr val="434343"/>
                        </a:solidFill>
                      </a:endParaRPr>
                    </a:p>
                    <a:p>
                      <a:pPr indent="0" lvl="0" marL="0" marR="0" rtl="0" algn="l">
                        <a:spcBef>
                          <a:spcPts val="0"/>
                        </a:spcBef>
                        <a:spcAft>
                          <a:spcPts val="0"/>
                        </a:spcAft>
                        <a:buNone/>
                      </a:pPr>
                      <a:r>
                        <a:rPr lang="it-IT" sz="1800">
                          <a:solidFill>
                            <a:srgbClr val="434343"/>
                          </a:solidFill>
                        </a:rPr>
                        <a:t>file={‘media’:&lt;file&gt;})</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Sending photos and videos in the moment of intrusion by the drone</a:t>
                      </a:r>
                      <a:endParaRPr sz="1800">
                        <a:solidFill>
                          <a:srgbClr val="434343"/>
                        </a:solidFill>
                      </a:endParaRPr>
                    </a:p>
                  </a:txBody>
                  <a:tcPr marT="45725" marB="45725" marR="91450" marL="91450">
                    <a:solidFill>
                      <a:schemeClr val="lt2"/>
                    </a:solidFill>
                  </a:tcPr>
                </a:tc>
              </a:tr>
              <a:tr h="669725">
                <a:tc>
                  <a:txBody>
                    <a:bodyPr/>
                    <a:lstStyle/>
                    <a:p>
                      <a:pPr indent="0" lvl="0" marL="0" marR="0" rtl="0" algn="l">
                        <a:spcBef>
                          <a:spcPts val="0"/>
                        </a:spcBef>
                        <a:spcAft>
                          <a:spcPts val="0"/>
                        </a:spcAft>
                        <a:buNone/>
                      </a:pPr>
                      <a:r>
                        <a:rPr lang="it-IT" sz="1800">
                          <a:solidFill>
                            <a:srgbClr val="434343"/>
                          </a:solidFill>
                        </a:rPr>
                        <a:t>sendAlarmBySensorID</a:t>
                      </a:r>
                      <a:endParaRPr sz="1800">
                        <a:solidFill>
                          <a:srgbClr val="434343"/>
                        </a:solidFill>
                      </a:endParaRPr>
                    </a:p>
                    <a:p>
                      <a:pPr indent="0" lvl="0" marL="0" marR="0" rtl="0" algn="l">
                        <a:spcBef>
                          <a:spcPts val="0"/>
                        </a:spcBef>
                        <a:spcAft>
                          <a:spcPts val="0"/>
                        </a:spcAft>
                        <a:buNone/>
                      </a:pPr>
                      <a:r>
                        <a:rPr lang="it-IT" sz="1800">
                          <a:solidFill>
                            <a:srgbClr val="434343"/>
                          </a:solidFill>
                        </a:rPr>
                        <a:t>(sensor)</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s.post(URI+ ‘alarms/&lt;sensor&gt;/’’)</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Sending the alarm with timestamp</a:t>
                      </a:r>
                      <a:endParaRPr sz="1800">
                        <a:solidFill>
                          <a:srgbClr val="434343"/>
                        </a:solidFill>
                      </a:endParaRPr>
                    </a:p>
                  </a:txBody>
                  <a:tcPr marT="45725" marB="45725" marR="91450" marL="91450">
                    <a:solidFill>
                      <a:schemeClr val="lt1"/>
                    </a:solidFill>
                  </a:tcPr>
                </a:tc>
              </a:tr>
              <a:tr h="669725">
                <a:tc>
                  <a:txBody>
                    <a:bodyPr/>
                    <a:lstStyle/>
                    <a:p>
                      <a:pPr indent="0" lvl="0" marL="0" marR="0" rtl="0" algn="l">
                        <a:spcBef>
                          <a:spcPts val="0"/>
                        </a:spcBef>
                        <a:spcAft>
                          <a:spcPts val="0"/>
                        </a:spcAft>
                        <a:buNone/>
                      </a:pPr>
                      <a:r>
                        <a:rPr lang="it-IT" sz="1800">
                          <a:solidFill>
                            <a:srgbClr val="434343"/>
                          </a:solidFill>
                        </a:rPr>
                        <a:t>getTimestamp(sensor)</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s.get(URI+’alarms/timestamp/&lt;sensor&gt;/’)</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Returns the timestamps of the last alarm</a:t>
                      </a:r>
                      <a:endParaRPr sz="1800">
                        <a:solidFill>
                          <a:srgbClr val="434343"/>
                        </a:solidFill>
                      </a:endParaRPr>
                    </a:p>
                  </a:txBody>
                  <a:tcPr marT="45725" marB="45725" marR="91450" marL="91450">
                    <a:solidFill>
                      <a:schemeClr val="lt2"/>
                    </a:solidFill>
                  </a:tcPr>
                </a:tc>
              </a:tr>
              <a:tr h="368450">
                <a:tc>
                  <a:txBody>
                    <a:bodyPr/>
                    <a:lstStyle/>
                    <a:p>
                      <a:pPr indent="0" lvl="0" marL="0" marR="0" rtl="0" algn="l">
                        <a:spcBef>
                          <a:spcPts val="0"/>
                        </a:spcBef>
                        <a:spcAft>
                          <a:spcPts val="0"/>
                        </a:spcAft>
                        <a:buNone/>
                      </a:pPr>
                      <a:r>
                        <a:rPr lang="it-IT" sz="1800">
                          <a:solidFill>
                            <a:srgbClr val="434343"/>
                          </a:solidFill>
                        </a:rPr>
                        <a:t>URI</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“http://thomasgar.ns0.it/”</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Server SAURUSS</a:t>
                      </a:r>
                      <a:endParaRPr sz="1800">
                        <a:solidFill>
                          <a:srgbClr val="434343"/>
                        </a:solidFill>
                      </a:endParaRPr>
                    </a:p>
                  </a:txBody>
                  <a:tcPr marT="45725" marB="45725" marR="91450" marL="91450">
                    <a:solidFill>
                      <a:schemeClr val="lt1"/>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4"/>
          <p:cNvSpPr txBox="1"/>
          <p:nvPr>
            <p:ph type="title"/>
          </p:nvPr>
        </p:nvSpPr>
        <p:spPr>
          <a:xfrm>
            <a:off x="1210250" y="-159175"/>
            <a:ext cx="8594700" cy="904500"/>
          </a:xfrm>
          <a:prstGeom prst="rect">
            <a:avLst/>
          </a:prstGeom>
          <a:noFill/>
          <a:ln>
            <a:noFill/>
          </a:ln>
        </p:spPr>
        <p:txBody>
          <a:bodyPr anchorCtr="0" anchor="b" bIns="45700" lIns="91425" spcFirstLastPara="1" rIns="91425" wrap="square" tIns="27425">
            <a:normAutofit/>
          </a:bodyPr>
          <a:lstStyle/>
          <a:p>
            <a:pPr indent="0" lvl="0" marL="0" rtl="0" algn="l">
              <a:lnSpc>
                <a:spcPct val="90000"/>
              </a:lnSpc>
              <a:spcBef>
                <a:spcPts val="0"/>
              </a:spcBef>
              <a:spcAft>
                <a:spcPts val="0"/>
              </a:spcAft>
              <a:buClr>
                <a:schemeClr val="accent1"/>
              </a:buClr>
              <a:buSzPts val="4400"/>
              <a:buFont typeface="Century Schoolbook"/>
              <a:buNone/>
            </a:pPr>
            <a:r>
              <a:rPr lang="it-IT" sz="3000"/>
              <a:t>API – </a:t>
            </a:r>
            <a:r>
              <a:rPr lang="it-IT" sz="2600"/>
              <a:t>HTTP protocol</a:t>
            </a:r>
            <a:endParaRPr sz="2900"/>
          </a:p>
        </p:txBody>
      </p:sp>
      <p:graphicFrame>
        <p:nvGraphicFramePr>
          <p:cNvPr id="383" name="Google Shape;383;p54"/>
          <p:cNvGraphicFramePr/>
          <p:nvPr/>
        </p:nvGraphicFramePr>
        <p:xfrm>
          <a:off x="1210238" y="853875"/>
          <a:ext cx="3000000" cy="3000000"/>
        </p:xfrm>
        <a:graphic>
          <a:graphicData uri="http://schemas.openxmlformats.org/drawingml/2006/table">
            <a:tbl>
              <a:tblPr bandRow="1" firstRow="1">
                <a:noFill/>
                <a:tableStyleId>{3B8BE15F-4302-40AE-AC6E-1419D1B171A9}</a:tableStyleId>
              </a:tblPr>
              <a:tblGrid>
                <a:gridCol w="1610925"/>
                <a:gridCol w="5428350"/>
                <a:gridCol w="3318000"/>
              </a:tblGrid>
              <a:tr h="774425">
                <a:tc>
                  <a:txBody>
                    <a:bodyPr/>
                    <a:lstStyle/>
                    <a:p>
                      <a:pPr indent="0" lvl="0" marL="0" marR="0" rtl="0" algn="l">
                        <a:spcBef>
                          <a:spcPts val="0"/>
                        </a:spcBef>
                        <a:spcAft>
                          <a:spcPts val="0"/>
                        </a:spcAft>
                        <a:buNone/>
                      </a:pPr>
                      <a:r>
                        <a:rPr lang="it-IT" sz="1800"/>
                        <a:t>Type of Request</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it-IT" sz="1800"/>
                        <a:t>Route</a:t>
                      </a:r>
                      <a:endParaRPr sz="1800"/>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it-IT" sz="1800"/>
                        <a:t>Description</a:t>
                      </a:r>
                      <a:endParaRPr sz="1300"/>
                    </a:p>
                  </a:txBody>
                  <a:tcPr marT="45725" marB="45725" marR="91450" marL="91450"/>
                </a:tc>
              </a:tr>
              <a:tr h="429750">
                <a:tc>
                  <a:txBody>
                    <a:bodyPr/>
                    <a:lstStyle/>
                    <a:p>
                      <a:pPr indent="0" lvl="0" marL="0" marR="0" rtl="0" algn="l">
                        <a:spcBef>
                          <a:spcPts val="0"/>
                        </a:spcBef>
                        <a:spcAft>
                          <a:spcPts val="0"/>
                        </a:spcAft>
                        <a:buNone/>
                      </a:pPr>
                      <a:r>
                        <a:rPr lang="it-IT" sz="1800">
                          <a:solidFill>
                            <a:srgbClr val="434343"/>
                          </a:solidFill>
                        </a:rPr>
                        <a:t>POST</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/login/{username}/{password}</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a:t>
                      </a:r>
                      <a:endParaRPr sz="1800">
                        <a:solidFill>
                          <a:srgbClr val="434343"/>
                        </a:solidFill>
                      </a:endParaRPr>
                    </a:p>
                  </a:txBody>
                  <a:tcPr marT="45725" marB="45725" marR="91450" marL="91450">
                    <a:solidFill>
                      <a:schemeClr val="lt2"/>
                    </a:solidFill>
                  </a:tcPr>
                </a:tc>
              </a:tr>
              <a:tr h="429750">
                <a:tc>
                  <a:txBody>
                    <a:bodyPr/>
                    <a:lstStyle/>
                    <a:p>
                      <a:pPr indent="0" lvl="0" marL="0" marR="0" rtl="0" algn="l">
                        <a:spcBef>
                          <a:spcPts val="0"/>
                        </a:spcBef>
                        <a:spcAft>
                          <a:spcPts val="0"/>
                        </a:spcAft>
                        <a:buNone/>
                      </a:pPr>
                      <a:r>
                        <a:rPr lang="it-IT" sz="1800">
                          <a:solidFill>
                            <a:srgbClr val="434343"/>
                          </a:solidFill>
                        </a:rPr>
                        <a:t>GET</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/logout</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a:t>
                      </a:r>
                      <a:endParaRPr sz="1800">
                        <a:solidFill>
                          <a:srgbClr val="434343"/>
                        </a:solidFill>
                      </a:endParaRPr>
                    </a:p>
                  </a:txBody>
                  <a:tcPr marT="45725" marB="45725" marR="91450" marL="91450">
                    <a:solidFill>
                      <a:schemeClr val="lt1"/>
                    </a:solidFill>
                  </a:tcPr>
                </a:tc>
              </a:tr>
              <a:tr h="914400">
                <a:tc>
                  <a:txBody>
                    <a:bodyPr/>
                    <a:lstStyle/>
                    <a:p>
                      <a:pPr indent="0" lvl="0" marL="0" marR="0" rtl="0" algn="l">
                        <a:spcBef>
                          <a:spcPts val="0"/>
                        </a:spcBef>
                        <a:spcAft>
                          <a:spcPts val="0"/>
                        </a:spcAft>
                        <a:buNone/>
                      </a:pPr>
                      <a:r>
                        <a:rPr lang="it-IT" sz="1800">
                          <a:solidFill>
                            <a:srgbClr val="434343"/>
                          </a:solidFill>
                        </a:rPr>
                        <a:t>POST</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/registration/{nomeutente}/{password}/{phone}/</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SQLAlchemy provides encryption</a:t>
                      </a:r>
                      <a:endParaRPr sz="1800">
                        <a:solidFill>
                          <a:srgbClr val="434343"/>
                        </a:solidFill>
                      </a:endParaRPr>
                    </a:p>
                  </a:txBody>
                  <a:tcPr marT="45725" marB="45725" marR="91450" marL="91450">
                    <a:solidFill>
                      <a:schemeClr val="lt2"/>
                    </a:solidFill>
                  </a:tcPr>
                </a:tc>
              </a:tr>
              <a:tr h="429750">
                <a:tc>
                  <a:txBody>
                    <a:bodyPr/>
                    <a:lstStyle/>
                    <a:p>
                      <a:pPr indent="0" lvl="0" marL="0" marR="0" rtl="0" algn="l">
                        <a:spcBef>
                          <a:spcPts val="0"/>
                        </a:spcBef>
                        <a:spcAft>
                          <a:spcPts val="0"/>
                        </a:spcAft>
                        <a:buNone/>
                      </a:pPr>
                      <a:r>
                        <a:rPr lang="it-IT" sz="1800">
                          <a:solidFill>
                            <a:srgbClr val="434343"/>
                          </a:solidFill>
                        </a:rPr>
                        <a:t>POST</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/upload/{alarm_id}/{date}/</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Store media files on SAURUSS server</a:t>
                      </a:r>
                      <a:endParaRPr sz="1800">
                        <a:solidFill>
                          <a:srgbClr val="434343"/>
                        </a:solidFill>
                      </a:endParaRPr>
                    </a:p>
                  </a:txBody>
                  <a:tcPr marT="45725" marB="45725" marR="91450" marL="91450">
                    <a:solidFill>
                      <a:schemeClr val="lt1"/>
                    </a:solidFill>
                  </a:tcPr>
                </a:tc>
              </a:tr>
              <a:tr h="429750">
                <a:tc>
                  <a:txBody>
                    <a:bodyPr/>
                    <a:lstStyle/>
                    <a:p>
                      <a:pPr indent="0" lvl="0" marL="0" marR="0" rtl="0" algn="l">
                        <a:spcBef>
                          <a:spcPts val="0"/>
                        </a:spcBef>
                        <a:spcAft>
                          <a:spcPts val="0"/>
                        </a:spcAft>
                        <a:buNone/>
                      </a:pPr>
                      <a:r>
                        <a:rPr lang="it-IT" sz="1800">
                          <a:solidFill>
                            <a:srgbClr val="434343"/>
                          </a:solidFill>
                        </a:rPr>
                        <a:t>GET</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/download/{date}/{filename}/</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Get the URL on DB and then start to download from server</a:t>
                      </a:r>
                      <a:endParaRPr sz="1800">
                        <a:solidFill>
                          <a:srgbClr val="434343"/>
                        </a:solidFill>
                      </a:endParaRPr>
                    </a:p>
                  </a:txBody>
                  <a:tcPr marT="45725" marB="45725" marR="91450" marL="91450">
                    <a:solidFill>
                      <a:schemeClr val="lt2"/>
                    </a:solidFill>
                  </a:tcPr>
                </a:tc>
              </a:tr>
              <a:tr h="429750">
                <a:tc>
                  <a:txBody>
                    <a:bodyPr/>
                    <a:lstStyle/>
                    <a:p>
                      <a:pPr indent="0" lvl="0" marL="0" marR="0" rtl="0" algn="l">
                        <a:spcBef>
                          <a:spcPts val="0"/>
                        </a:spcBef>
                        <a:spcAft>
                          <a:spcPts val="0"/>
                        </a:spcAft>
                        <a:buNone/>
                      </a:pPr>
                      <a:r>
                        <a:rPr lang="it-IT" sz="1800">
                          <a:solidFill>
                            <a:srgbClr val="434343"/>
                          </a:solidFill>
                        </a:rPr>
                        <a:t>GET</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/alarms/</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It provides the history of the past alarms</a:t>
                      </a:r>
                      <a:endParaRPr sz="1800">
                        <a:solidFill>
                          <a:srgbClr val="434343"/>
                        </a:solidFill>
                      </a:endParaRPr>
                    </a:p>
                  </a:txBody>
                  <a:tcPr marT="45725" marB="45725" marR="91450" marL="91450">
                    <a:solidFill>
                      <a:schemeClr val="lt1"/>
                    </a:solidFill>
                  </a:tcPr>
                </a:tc>
              </a:tr>
              <a:tr h="640100">
                <a:tc>
                  <a:txBody>
                    <a:bodyPr/>
                    <a:lstStyle/>
                    <a:p>
                      <a:pPr indent="0" lvl="0" marL="0" marR="0" rtl="0" algn="l">
                        <a:spcBef>
                          <a:spcPts val="0"/>
                        </a:spcBef>
                        <a:spcAft>
                          <a:spcPts val="0"/>
                        </a:spcAft>
                        <a:buNone/>
                      </a:pPr>
                      <a:r>
                        <a:rPr lang="it-IT" sz="1800">
                          <a:solidFill>
                            <a:srgbClr val="434343"/>
                          </a:solidFill>
                        </a:rPr>
                        <a:t>POST</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/sensors/{sensor_id}/{latitude}/{longitude}/</a:t>
                      </a:r>
                      <a:endParaRPr sz="1800">
                        <a:solidFill>
                          <a:srgbClr val="434343"/>
                        </a:solidFill>
                      </a:endParaRPr>
                    </a:p>
                  </a:txBody>
                  <a:tcPr marT="45725" marB="45725" marR="91450" marL="91450">
                    <a:solidFill>
                      <a:schemeClr val="lt2"/>
                    </a:solidFill>
                  </a:tcPr>
                </a:tc>
                <a:tc>
                  <a:txBody>
                    <a:bodyPr/>
                    <a:lstStyle/>
                    <a:p>
                      <a:pPr indent="0" lvl="0" marL="0" marR="0" rtl="0" algn="l">
                        <a:spcBef>
                          <a:spcPts val="0"/>
                        </a:spcBef>
                        <a:spcAft>
                          <a:spcPts val="0"/>
                        </a:spcAft>
                        <a:buNone/>
                      </a:pPr>
                      <a:r>
                        <a:rPr lang="it-IT" sz="1800">
                          <a:solidFill>
                            <a:srgbClr val="434343"/>
                          </a:solidFill>
                        </a:rPr>
                        <a:t>Insert a new sensor on DB</a:t>
                      </a:r>
                      <a:endParaRPr sz="1800">
                        <a:solidFill>
                          <a:srgbClr val="434343"/>
                        </a:solidFill>
                      </a:endParaRPr>
                    </a:p>
                  </a:txBody>
                  <a:tcPr marT="45725" marB="45725" marR="91450" marL="91450">
                    <a:solidFill>
                      <a:schemeClr val="lt2"/>
                    </a:solidFill>
                  </a:tcPr>
                </a:tc>
              </a:tr>
              <a:tr h="640100">
                <a:tc>
                  <a:txBody>
                    <a:bodyPr/>
                    <a:lstStyle/>
                    <a:p>
                      <a:pPr indent="0" lvl="0" marL="0" marR="0" rtl="0" algn="l">
                        <a:spcBef>
                          <a:spcPts val="0"/>
                        </a:spcBef>
                        <a:spcAft>
                          <a:spcPts val="0"/>
                        </a:spcAft>
                        <a:buNone/>
                      </a:pPr>
                      <a:r>
                        <a:rPr lang="it-IT" sz="1800">
                          <a:solidFill>
                            <a:srgbClr val="434343"/>
                          </a:solidFill>
                        </a:rPr>
                        <a:t>POST</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/distances/{sensor_id}/{x_position}/{y_position}/</a:t>
                      </a:r>
                      <a:endParaRPr sz="1800">
                        <a:solidFill>
                          <a:srgbClr val="434343"/>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lang="it-IT" sz="1800">
                          <a:solidFill>
                            <a:srgbClr val="434343"/>
                          </a:solidFill>
                        </a:rPr>
                        <a:t>Changes  a sensor distances from the drone home</a:t>
                      </a:r>
                      <a:endParaRPr sz="1800">
                        <a:solidFill>
                          <a:srgbClr val="434343"/>
                        </a:solidFill>
                      </a:endParaRPr>
                    </a:p>
                  </a:txBody>
                  <a:tcPr marT="45725" marB="45725" marR="91450" marL="91450">
                    <a:solidFill>
                      <a:schemeClr val="lt1"/>
                    </a:solidFill>
                  </a:tcPr>
                </a:tc>
              </a:tr>
            </a:tbl>
          </a:graphicData>
        </a:graphic>
      </p:graphicFrame>
      <p:sp>
        <p:nvSpPr>
          <p:cNvPr id="384" name="Google Shape;384;p54"/>
          <p:cNvSpPr txBox="1"/>
          <p:nvPr/>
        </p:nvSpPr>
        <p:spPr>
          <a:xfrm>
            <a:off x="6550525" y="345125"/>
            <a:ext cx="5016900" cy="400200"/>
          </a:xfrm>
          <a:prstGeom prst="rect">
            <a:avLst/>
          </a:prstGeom>
          <a:noFill/>
          <a:ln>
            <a:noFill/>
          </a:ln>
        </p:spPr>
        <p:txBody>
          <a:bodyPr anchorCtr="0" anchor="b" bIns="91425" lIns="91425" spcFirstLastPara="1" rIns="91425" wrap="square" tIns="91425">
            <a:spAutoFit/>
          </a:bodyPr>
          <a:lstStyle/>
          <a:p>
            <a:pPr indent="0" lvl="0" marL="0" rtl="0" algn="r">
              <a:spcBef>
                <a:spcPts val="0"/>
              </a:spcBef>
              <a:spcAft>
                <a:spcPts val="0"/>
              </a:spcAft>
              <a:buNone/>
            </a:pPr>
            <a:r>
              <a:rPr lang="it-IT">
                <a:latin typeface="Century Schoolbook"/>
                <a:ea typeface="Century Schoolbook"/>
                <a:cs typeface="Century Schoolbook"/>
                <a:sym typeface="Century Schoolbook"/>
              </a:rPr>
              <a:t> </a:t>
            </a:r>
            <a:endParaRPr>
              <a:latin typeface="Century Schoolbook"/>
              <a:ea typeface="Century Schoolbook"/>
              <a:cs typeface="Century Schoolbook"/>
              <a:sym typeface="Century Schoolboo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972600" y="1763271"/>
            <a:ext cx="10251300" cy="10530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highlight>
                  <a:schemeClr val="accent3"/>
                </a:highlight>
              </a:rPr>
              <a:t>Our System</a:t>
            </a:r>
            <a:endParaRPr>
              <a:highlight>
                <a:schemeClr val="accent3"/>
              </a:highlight>
            </a:endParaRPr>
          </a:p>
        </p:txBody>
      </p:sp>
      <p:sp>
        <p:nvSpPr>
          <p:cNvPr id="134" name="Google Shape;134;p19"/>
          <p:cNvSpPr txBox="1"/>
          <p:nvPr/>
        </p:nvSpPr>
        <p:spPr>
          <a:xfrm>
            <a:off x="972600" y="2816275"/>
            <a:ext cx="10856100" cy="301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it-IT" sz="3100">
                <a:solidFill>
                  <a:schemeClr val="lt1"/>
                </a:solidFill>
                <a:latin typeface="Raleway"/>
                <a:ea typeface="Raleway"/>
                <a:cs typeface="Raleway"/>
                <a:sym typeface="Raleway"/>
              </a:rPr>
              <a:t>SAURUSS comes as kit, easy to install and ready to go:</a:t>
            </a:r>
            <a:endParaRPr b="1" sz="3100">
              <a:solidFill>
                <a:schemeClr val="lt1"/>
              </a:solidFill>
              <a:latin typeface="Raleway"/>
              <a:ea typeface="Raleway"/>
              <a:cs typeface="Raleway"/>
              <a:sym typeface="Raleway"/>
            </a:endParaRPr>
          </a:p>
          <a:p>
            <a:pPr indent="-425450" lvl="0" marL="457200" rtl="0" algn="l">
              <a:lnSpc>
                <a:spcPct val="115000"/>
              </a:lnSpc>
              <a:spcBef>
                <a:spcPts val="0"/>
              </a:spcBef>
              <a:spcAft>
                <a:spcPts val="0"/>
              </a:spcAft>
              <a:buClr>
                <a:schemeClr val="lt1"/>
              </a:buClr>
              <a:buSzPts val="3100"/>
              <a:buFont typeface="Raleway"/>
              <a:buChar char="●"/>
            </a:pPr>
            <a:r>
              <a:rPr b="1" lang="it-IT" sz="3100">
                <a:solidFill>
                  <a:schemeClr val="lt1"/>
                </a:solidFill>
                <a:latin typeface="Raleway"/>
                <a:ea typeface="Raleway"/>
                <a:cs typeface="Raleway"/>
                <a:sym typeface="Raleway"/>
              </a:rPr>
              <a:t>our </a:t>
            </a:r>
            <a:r>
              <a:rPr b="1" lang="it-IT" sz="3100">
                <a:solidFill>
                  <a:schemeClr val="lt1"/>
                </a:solidFill>
                <a:highlight>
                  <a:schemeClr val="accent3"/>
                </a:highlight>
                <a:latin typeface="Raleway"/>
                <a:ea typeface="Raleway"/>
                <a:cs typeface="Raleway"/>
                <a:sym typeface="Raleway"/>
              </a:rPr>
              <a:t>drone</a:t>
            </a:r>
            <a:r>
              <a:rPr b="1" lang="it-IT" sz="3100">
                <a:solidFill>
                  <a:schemeClr val="lt1"/>
                </a:solidFill>
                <a:latin typeface="Raleway"/>
                <a:ea typeface="Raleway"/>
                <a:cs typeface="Raleway"/>
                <a:sym typeface="Raleway"/>
              </a:rPr>
              <a:t>, with his home</a:t>
            </a:r>
            <a:endParaRPr b="1" sz="3100">
              <a:solidFill>
                <a:schemeClr val="lt1"/>
              </a:solidFill>
              <a:latin typeface="Raleway"/>
              <a:ea typeface="Raleway"/>
              <a:cs typeface="Raleway"/>
              <a:sym typeface="Raleway"/>
            </a:endParaRPr>
          </a:p>
          <a:p>
            <a:pPr indent="-425450" lvl="0" marL="457200" rtl="0" algn="l">
              <a:lnSpc>
                <a:spcPct val="115000"/>
              </a:lnSpc>
              <a:spcBef>
                <a:spcPts val="0"/>
              </a:spcBef>
              <a:spcAft>
                <a:spcPts val="0"/>
              </a:spcAft>
              <a:buClr>
                <a:schemeClr val="lt1"/>
              </a:buClr>
              <a:buSzPts val="3100"/>
              <a:buFont typeface="Raleway"/>
              <a:buChar char="●"/>
            </a:pPr>
            <a:r>
              <a:rPr b="1" lang="it-IT" sz="3100">
                <a:solidFill>
                  <a:schemeClr val="lt1"/>
                </a:solidFill>
                <a:latin typeface="Raleway"/>
                <a:ea typeface="Raleway"/>
                <a:cs typeface="Raleway"/>
                <a:sym typeface="Raleway"/>
              </a:rPr>
              <a:t>our </a:t>
            </a:r>
            <a:r>
              <a:rPr b="1" lang="it-IT" sz="3100">
                <a:solidFill>
                  <a:schemeClr val="lt1"/>
                </a:solidFill>
                <a:highlight>
                  <a:schemeClr val="accent3"/>
                </a:highlight>
                <a:latin typeface="Raleway"/>
                <a:ea typeface="Raleway"/>
                <a:cs typeface="Raleway"/>
                <a:sym typeface="Raleway"/>
              </a:rPr>
              <a:t>sensors</a:t>
            </a:r>
            <a:r>
              <a:rPr b="1" lang="it-IT" sz="3100">
                <a:solidFill>
                  <a:schemeClr val="lt1"/>
                </a:solidFill>
                <a:latin typeface="Raleway"/>
                <a:ea typeface="Raleway"/>
                <a:cs typeface="Raleway"/>
                <a:sym typeface="Raleway"/>
              </a:rPr>
              <a:t> (you can use a custom number of them)</a:t>
            </a:r>
            <a:endParaRPr b="1" sz="3100">
              <a:solidFill>
                <a:schemeClr val="lt1"/>
              </a:solidFill>
              <a:latin typeface="Raleway"/>
              <a:ea typeface="Raleway"/>
              <a:cs typeface="Raleway"/>
              <a:sym typeface="Raleway"/>
            </a:endParaRPr>
          </a:p>
          <a:p>
            <a:pPr indent="-425450" lvl="0" marL="457200" rtl="0" algn="l">
              <a:lnSpc>
                <a:spcPct val="115000"/>
              </a:lnSpc>
              <a:spcBef>
                <a:spcPts val="0"/>
              </a:spcBef>
              <a:spcAft>
                <a:spcPts val="0"/>
              </a:spcAft>
              <a:buClr>
                <a:schemeClr val="lt1"/>
              </a:buClr>
              <a:buSzPts val="3100"/>
              <a:buFont typeface="Raleway"/>
              <a:buChar char="●"/>
            </a:pPr>
            <a:r>
              <a:rPr b="1" lang="it-IT" sz="3100">
                <a:solidFill>
                  <a:schemeClr val="lt1"/>
                </a:solidFill>
                <a:latin typeface="Raleway"/>
                <a:ea typeface="Raleway"/>
                <a:cs typeface="Raleway"/>
                <a:sym typeface="Raleway"/>
              </a:rPr>
              <a:t>our </a:t>
            </a:r>
            <a:r>
              <a:rPr b="1" lang="it-IT" sz="3100">
                <a:solidFill>
                  <a:schemeClr val="lt1"/>
                </a:solidFill>
                <a:highlight>
                  <a:schemeClr val="accent3"/>
                </a:highlight>
                <a:latin typeface="Raleway"/>
                <a:ea typeface="Raleway"/>
                <a:cs typeface="Raleway"/>
                <a:sym typeface="Raleway"/>
              </a:rPr>
              <a:t>SAURUSS Hub</a:t>
            </a:r>
            <a:endParaRPr b="1" sz="3100">
              <a:solidFill>
                <a:schemeClr val="lt1"/>
              </a:solidFill>
              <a:highlight>
                <a:schemeClr val="accent3"/>
              </a:highlight>
              <a:latin typeface="Raleway"/>
              <a:ea typeface="Raleway"/>
              <a:cs typeface="Raleway"/>
              <a:sym typeface="Raleway"/>
            </a:endParaRPr>
          </a:p>
          <a:p>
            <a:pPr indent="-425450" lvl="0" marL="457200" rtl="0" algn="l">
              <a:lnSpc>
                <a:spcPct val="115000"/>
              </a:lnSpc>
              <a:spcBef>
                <a:spcPts val="0"/>
              </a:spcBef>
              <a:spcAft>
                <a:spcPts val="0"/>
              </a:spcAft>
              <a:buClr>
                <a:schemeClr val="lt1"/>
              </a:buClr>
              <a:buSzPts val="3100"/>
              <a:buFont typeface="Raleway"/>
              <a:buChar char="●"/>
            </a:pPr>
            <a:r>
              <a:rPr b="1" lang="it-IT" sz="3100">
                <a:solidFill>
                  <a:schemeClr val="lt1"/>
                </a:solidFill>
                <a:latin typeface="Raleway"/>
                <a:ea typeface="Raleway"/>
                <a:cs typeface="Raleway"/>
                <a:sym typeface="Raleway"/>
              </a:rPr>
              <a:t>our companion phone app: </a:t>
            </a:r>
            <a:r>
              <a:rPr b="1" lang="it-IT" sz="3100">
                <a:solidFill>
                  <a:schemeClr val="lt1"/>
                </a:solidFill>
                <a:highlight>
                  <a:schemeClr val="accent3"/>
                </a:highlight>
                <a:latin typeface="Raleway"/>
                <a:ea typeface="Raleway"/>
                <a:cs typeface="Raleway"/>
                <a:sym typeface="Raleway"/>
              </a:rPr>
              <a:t>SaurAPP</a:t>
            </a:r>
            <a:endParaRPr b="1" sz="3100">
              <a:solidFill>
                <a:schemeClr val="lt1"/>
              </a:solidFill>
              <a:highlight>
                <a:schemeClr val="accent3"/>
              </a:highlight>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 calcmode="lin" valueType="num">
                                      <p:cBhvr additive="base">
                                        <p:cTn dur="500"/>
                                        <p:tgtEl>
                                          <p:spTgt spid="13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anim calcmode="lin" valueType="num">
                                      <p:cBhvr additive="base">
                                        <p:cTn dur="500"/>
                                        <p:tgtEl>
                                          <p:spTgt spid="13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4">
                                            <p:txEl>
                                              <p:pRg end="2" st="2"/>
                                            </p:txEl>
                                          </p:spTgt>
                                        </p:tgtEl>
                                        <p:attrNameLst>
                                          <p:attrName>style.visibility</p:attrName>
                                        </p:attrNameLst>
                                      </p:cBhvr>
                                      <p:to>
                                        <p:strVal val="visible"/>
                                      </p:to>
                                    </p:set>
                                    <p:anim calcmode="lin" valueType="num">
                                      <p:cBhvr additive="base">
                                        <p:cTn dur="500"/>
                                        <p:tgtEl>
                                          <p:spTgt spid="13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4">
                                            <p:txEl>
                                              <p:pRg end="3" st="3"/>
                                            </p:txEl>
                                          </p:spTgt>
                                        </p:tgtEl>
                                        <p:attrNameLst>
                                          <p:attrName>style.visibility</p:attrName>
                                        </p:attrNameLst>
                                      </p:cBhvr>
                                      <p:to>
                                        <p:strVal val="visible"/>
                                      </p:to>
                                    </p:set>
                                    <p:anim calcmode="lin" valueType="num">
                                      <p:cBhvr additive="base">
                                        <p:cTn dur="500"/>
                                        <p:tgtEl>
                                          <p:spTgt spid="13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4">
                                            <p:txEl>
                                              <p:pRg end="4" st="4"/>
                                            </p:txEl>
                                          </p:spTgt>
                                        </p:tgtEl>
                                        <p:attrNameLst>
                                          <p:attrName>style.visibility</p:attrName>
                                        </p:attrNameLst>
                                      </p:cBhvr>
                                      <p:to>
                                        <p:strVal val="visible"/>
                                      </p:to>
                                    </p:set>
                                    <p:anim calcmode="lin" valueType="num">
                                      <p:cBhvr additive="base">
                                        <p:cTn dur="500"/>
                                        <p:tgtEl>
                                          <p:spTgt spid="13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5"/>
          <p:cNvSpPr txBox="1"/>
          <p:nvPr>
            <p:ph type="title"/>
          </p:nvPr>
        </p:nvSpPr>
        <p:spPr>
          <a:xfrm>
            <a:off x="1261875" y="605549"/>
            <a:ext cx="9692700" cy="7527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E/R database MySQL</a:t>
            </a:r>
            <a:endParaRPr/>
          </a:p>
        </p:txBody>
      </p:sp>
      <p:sp>
        <p:nvSpPr>
          <p:cNvPr id="390" name="Google Shape;390;p55"/>
          <p:cNvSpPr txBox="1"/>
          <p:nvPr>
            <p:ph idx="1" type="body"/>
          </p:nvPr>
        </p:nvSpPr>
        <p:spPr>
          <a:xfrm>
            <a:off x="1261875" y="1828800"/>
            <a:ext cx="9608100" cy="4351200"/>
          </a:xfrm>
          <a:prstGeom prst="rect">
            <a:avLst/>
          </a:prstGeom>
        </p:spPr>
        <p:txBody>
          <a:bodyPr anchorCtr="0" anchor="t" bIns="45700" lIns="91425" spcFirstLastPara="1" rIns="91425" wrap="square" tIns="45700">
            <a:noAutofit/>
          </a:bodyPr>
          <a:lstStyle/>
          <a:p>
            <a:pPr indent="0" lvl="0" marL="0" rtl="0" algn="l">
              <a:lnSpc>
                <a:spcPct val="75000"/>
              </a:lnSpc>
              <a:spcBef>
                <a:spcPts val="1400"/>
              </a:spcBef>
              <a:spcAft>
                <a:spcPts val="0"/>
              </a:spcAft>
              <a:buSzPts val="852"/>
              <a:buNone/>
            </a:pPr>
            <a:r>
              <a:rPr lang="it-IT" sz="2050">
                <a:latin typeface="Raleway Medium"/>
                <a:ea typeface="Raleway Medium"/>
                <a:cs typeface="Raleway Medium"/>
                <a:sym typeface="Raleway Medium"/>
              </a:rPr>
              <a:t>The modularity of implementation of the connection to the database allows it to be accessible anywhere and therefore can reside on the server or on another separate machine.</a:t>
            </a:r>
            <a:endParaRPr sz="2050">
              <a:latin typeface="Raleway Medium"/>
              <a:ea typeface="Raleway Medium"/>
              <a:cs typeface="Raleway Medium"/>
              <a:sym typeface="Raleway Medium"/>
            </a:endParaRPr>
          </a:p>
          <a:p>
            <a:pPr indent="0" lvl="0" marL="0" rtl="0" algn="l">
              <a:lnSpc>
                <a:spcPct val="75000"/>
              </a:lnSpc>
              <a:spcBef>
                <a:spcPts val="1400"/>
              </a:spcBef>
              <a:spcAft>
                <a:spcPts val="0"/>
              </a:spcAft>
              <a:buSzPts val="852"/>
              <a:buNone/>
            </a:pPr>
            <a:r>
              <a:t/>
            </a:r>
            <a:endParaRPr sz="2050">
              <a:latin typeface="Raleway Medium"/>
              <a:ea typeface="Raleway Medium"/>
              <a:cs typeface="Raleway Medium"/>
              <a:sym typeface="Raleway Medium"/>
            </a:endParaRPr>
          </a:p>
          <a:p>
            <a:pPr indent="0" lvl="0" marL="0" rtl="0" algn="l">
              <a:lnSpc>
                <a:spcPct val="75000"/>
              </a:lnSpc>
              <a:spcBef>
                <a:spcPts val="1400"/>
              </a:spcBef>
              <a:spcAft>
                <a:spcPts val="0"/>
              </a:spcAft>
              <a:buSzPts val="852"/>
              <a:buNone/>
            </a:pPr>
            <a:r>
              <a:t/>
            </a:r>
            <a:endParaRPr sz="2050">
              <a:latin typeface="Raleway Medium"/>
              <a:ea typeface="Raleway Medium"/>
              <a:cs typeface="Raleway Medium"/>
              <a:sym typeface="Raleway Medium"/>
            </a:endParaRPr>
          </a:p>
          <a:p>
            <a:pPr indent="0" lvl="0" marL="0" rtl="0" algn="l">
              <a:lnSpc>
                <a:spcPct val="75000"/>
              </a:lnSpc>
              <a:spcBef>
                <a:spcPts val="1400"/>
              </a:spcBef>
              <a:spcAft>
                <a:spcPts val="0"/>
              </a:spcAft>
              <a:buClr>
                <a:schemeClr val="dk1"/>
              </a:buClr>
              <a:buSzPts val="852"/>
              <a:buFont typeface="Arial"/>
              <a:buNone/>
            </a:pPr>
            <a:r>
              <a:rPr lang="it-IT" sz="2050">
                <a:latin typeface="Raleway Medium"/>
                <a:ea typeface="Raleway Medium"/>
                <a:cs typeface="Raleway Medium"/>
                <a:sym typeface="Raleway Medium"/>
              </a:rPr>
              <a:t>User (id, VARCHAR(50) PK; password, TEXT; user_phone, TEXT)</a:t>
            </a:r>
            <a:endParaRPr sz="2050">
              <a:latin typeface="Raleway Medium"/>
              <a:ea typeface="Raleway Medium"/>
              <a:cs typeface="Raleway Medium"/>
              <a:sym typeface="Raleway Medium"/>
            </a:endParaRPr>
          </a:p>
          <a:p>
            <a:pPr indent="0" lvl="0" marL="0" rtl="0" algn="l">
              <a:lnSpc>
                <a:spcPct val="75000"/>
              </a:lnSpc>
              <a:spcBef>
                <a:spcPts val="1400"/>
              </a:spcBef>
              <a:spcAft>
                <a:spcPts val="0"/>
              </a:spcAft>
              <a:buClr>
                <a:schemeClr val="dk1"/>
              </a:buClr>
              <a:buSzPts val="852"/>
              <a:buFont typeface="Arial"/>
              <a:buNone/>
            </a:pPr>
            <a:r>
              <a:rPr lang="it-IT" sz="2050">
                <a:latin typeface="Raleway Medium"/>
                <a:ea typeface="Raleway Medium"/>
                <a:cs typeface="Raleway Medium"/>
                <a:sym typeface="Raleway Medium"/>
              </a:rPr>
              <a:t>Sensor (sensor_id, VARCHAR(50) PK, user_id, VARCHAR(50) FK(User); latitude, TEXT; longitude, TEXT)</a:t>
            </a:r>
            <a:endParaRPr sz="2050">
              <a:latin typeface="Raleway Medium"/>
              <a:ea typeface="Raleway Medium"/>
              <a:cs typeface="Raleway Medium"/>
              <a:sym typeface="Raleway Medium"/>
            </a:endParaRPr>
          </a:p>
          <a:p>
            <a:pPr indent="0" lvl="0" marL="0" rtl="0" algn="l">
              <a:lnSpc>
                <a:spcPct val="75000"/>
              </a:lnSpc>
              <a:spcBef>
                <a:spcPts val="1400"/>
              </a:spcBef>
              <a:spcAft>
                <a:spcPts val="0"/>
              </a:spcAft>
              <a:buClr>
                <a:schemeClr val="dk1"/>
              </a:buClr>
              <a:buSzPts val="852"/>
              <a:buFont typeface="Arial"/>
              <a:buNone/>
            </a:pPr>
            <a:r>
              <a:rPr lang="it-IT" sz="2050">
                <a:latin typeface="Raleway Medium"/>
                <a:ea typeface="Raleway Medium"/>
                <a:cs typeface="Raleway Medium"/>
                <a:sym typeface="Raleway Medium"/>
              </a:rPr>
              <a:t>Distances (sensor, VARCHAR(50) FK(Sensor); x_axis, INT; y_axis, INT)</a:t>
            </a:r>
            <a:endParaRPr sz="2050">
              <a:latin typeface="Raleway Medium"/>
              <a:ea typeface="Raleway Medium"/>
              <a:cs typeface="Raleway Medium"/>
              <a:sym typeface="Raleway Medium"/>
            </a:endParaRPr>
          </a:p>
          <a:p>
            <a:pPr indent="0" lvl="0" marL="0" rtl="0" algn="l">
              <a:lnSpc>
                <a:spcPct val="75000"/>
              </a:lnSpc>
              <a:spcBef>
                <a:spcPts val="1400"/>
              </a:spcBef>
              <a:spcAft>
                <a:spcPts val="0"/>
              </a:spcAft>
              <a:buClr>
                <a:schemeClr val="dk1"/>
              </a:buClr>
              <a:buSzPts val="852"/>
              <a:buFont typeface="Arial"/>
              <a:buNone/>
            </a:pPr>
            <a:r>
              <a:rPr lang="it-IT" sz="2050">
                <a:latin typeface="Raleway Medium"/>
                <a:ea typeface="Raleway Medium"/>
                <a:cs typeface="Raleway Medium"/>
                <a:sym typeface="Raleway Medium"/>
              </a:rPr>
              <a:t>Alarm (alarm_id INTAUTOINCREMENT PK, sensor_id VARCHAR(50) FK(Sensor), timestamp, DATETIME, media, TEXT)</a:t>
            </a:r>
            <a:endParaRPr sz="2050">
              <a:latin typeface="Raleway Medium"/>
              <a:ea typeface="Raleway Medium"/>
              <a:cs typeface="Raleway Medium"/>
              <a:sym typeface="Raleway Medium"/>
            </a:endParaRPr>
          </a:p>
          <a:p>
            <a:pPr indent="0" lvl="0" marL="0" rtl="0" algn="l">
              <a:lnSpc>
                <a:spcPct val="75000"/>
              </a:lnSpc>
              <a:spcBef>
                <a:spcPts val="1400"/>
              </a:spcBef>
              <a:spcAft>
                <a:spcPts val="200"/>
              </a:spcAft>
              <a:buSzPts val="852"/>
              <a:buNone/>
            </a:pPr>
            <a:r>
              <a:t/>
            </a:r>
            <a:endParaRPr sz="155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6"/>
          <p:cNvSpPr txBox="1"/>
          <p:nvPr>
            <p:ph type="title"/>
          </p:nvPr>
        </p:nvSpPr>
        <p:spPr>
          <a:xfrm>
            <a:off x="1186172" y="-84277"/>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Clr>
                <a:schemeClr val="dk1"/>
              </a:buClr>
              <a:buSzPts val="1100"/>
              <a:buFont typeface="Arial"/>
              <a:buNone/>
            </a:pPr>
            <a:r>
              <a:rPr lang="it-IT"/>
              <a:t>E/R database</a:t>
            </a:r>
            <a:r>
              <a:rPr lang="it-IT"/>
              <a:t> MySQL</a:t>
            </a:r>
            <a:endParaRPr/>
          </a:p>
        </p:txBody>
      </p:sp>
      <p:sp>
        <p:nvSpPr>
          <p:cNvPr id="396" name="Google Shape;396;p56"/>
          <p:cNvSpPr txBox="1"/>
          <p:nvPr>
            <p:ph idx="1" type="body"/>
          </p:nvPr>
        </p:nvSpPr>
        <p:spPr>
          <a:xfrm>
            <a:off x="1261872" y="1828800"/>
            <a:ext cx="8595300" cy="4351200"/>
          </a:xfrm>
          <a:prstGeom prst="rect">
            <a:avLst/>
          </a:prstGeom>
        </p:spPr>
        <p:txBody>
          <a:bodyPr anchorCtr="0" anchor="t" bIns="45700" lIns="91425" spcFirstLastPara="1" rIns="91425" wrap="square" tIns="45700">
            <a:normAutofit/>
          </a:bodyPr>
          <a:lstStyle/>
          <a:p>
            <a:pPr indent="0" lvl="0" marL="0" rtl="0" algn="l">
              <a:spcBef>
                <a:spcPts val="1400"/>
              </a:spcBef>
              <a:spcAft>
                <a:spcPts val="200"/>
              </a:spcAft>
              <a:buNone/>
            </a:pPr>
            <a:r>
              <a:t/>
            </a:r>
            <a:endParaRPr/>
          </a:p>
        </p:txBody>
      </p:sp>
      <p:pic>
        <p:nvPicPr>
          <p:cNvPr id="397" name="Google Shape;397;p56"/>
          <p:cNvPicPr preferRelativeResize="0"/>
          <p:nvPr/>
        </p:nvPicPr>
        <p:blipFill>
          <a:blip r:embed="rId3">
            <a:alphaModFix/>
          </a:blip>
          <a:stretch>
            <a:fillRect/>
          </a:stretch>
        </p:blipFill>
        <p:spPr>
          <a:xfrm>
            <a:off x="1224025" y="1466162"/>
            <a:ext cx="9617000" cy="507647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7"/>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Threads description</a:t>
            </a:r>
            <a:endParaRPr/>
          </a:p>
        </p:txBody>
      </p:sp>
      <p:sp>
        <p:nvSpPr>
          <p:cNvPr id="403" name="Google Shape;403;p57"/>
          <p:cNvSpPr txBox="1"/>
          <p:nvPr>
            <p:ph idx="1" type="body"/>
          </p:nvPr>
        </p:nvSpPr>
        <p:spPr>
          <a:xfrm>
            <a:off x="1261875" y="1828800"/>
            <a:ext cx="8886600" cy="43512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lang="it-IT" sz="1900">
                <a:latin typeface="Raleway"/>
                <a:ea typeface="Raleway"/>
                <a:cs typeface="Raleway"/>
                <a:sym typeface="Raleway"/>
              </a:rPr>
              <a:t>In order to perform the self-piloting movements of the drone, for the simultaneous execution of the visual recognition (objects and aruco pose estimation in 3D space), and finally for the handler of the Telegram bot it was necessary to implement a multithreaded code, as well as a solid task orchestration.</a:t>
            </a:r>
            <a:endParaRPr sz="1900">
              <a:latin typeface="Raleway"/>
              <a:ea typeface="Raleway"/>
              <a:cs typeface="Raleway"/>
              <a:sym typeface="Raleway"/>
            </a:endParaRPr>
          </a:p>
          <a:p>
            <a:pPr indent="0" lvl="0" marL="0" rtl="0" algn="l">
              <a:spcBef>
                <a:spcPts val="1400"/>
              </a:spcBef>
              <a:spcAft>
                <a:spcPts val="0"/>
              </a:spcAft>
              <a:buNone/>
            </a:pPr>
            <a:r>
              <a:rPr b="1" lang="it-IT" sz="1900">
                <a:latin typeface="Raleway"/>
                <a:ea typeface="Raleway"/>
                <a:cs typeface="Raleway"/>
                <a:sym typeface="Raleway"/>
              </a:rPr>
              <a:t>[Package] Autonomous Driving</a:t>
            </a:r>
            <a:endParaRPr b="1" sz="1900">
              <a:latin typeface="Raleway"/>
              <a:ea typeface="Raleway"/>
              <a:cs typeface="Raleway"/>
              <a:sym typeface="Raleway"/>
            </a:endParaRPr>
          </a:p>
          <a:p>
            <a:pPr indent="0" lvl="0" marL="0" rtl="0" algn="l">
              <a:spcBef>
                <a:spcPts val="1400"/>
              </a:spcBef>
              <a:spcAft>
                <a:spcPts val="0"/>
              </a:spcAft>
              <a:buNone/>
            </a:pPr>
            <a:r>
              <a:rPr lang="it-IT" sz="1900">
                <a:latin typeface="Raleway"/>
                <a:ea typeface="Raleway"/>
                <a:cs typeface="Raleway"/>
                <a:sym typeface="Raleway"/>
              </a:rPr>
              <a:t>-Recognition Thread: </a:t>
            </a:r>
            <a:r>
              <a:rPr lang="it-IT" sz="1900">
                <a:latin typeface="Raleway"/>
                <a:ea typeface="Raleway"/>
                <a:cs typeface="Raleway"/>
                <a:sym typeface="Raleway"/>
              </a:rPr>
              <a:t>YOLO performs a neural network described later</a:t>
            </a:r>
            <a:endParaRPr sz="1900">
              <a:latin typeface="Raleway"/>
              <a:ea typeface="Raleway"/>
              <a:cs typeface="Raleway"/>
              <a:sym typeface="Raleway"/>
            </a:endParaRPr>
          </a:p>
          <a:p>
            <a:pPr indent="0" lvl="0" marL="0" rtl="0" algn="l">
              <a:spcBef>
                <a:spcPts val="1400"/>
              </a:spcBef>
              <a:spcAft>
                <a:spcPts val="0"/>
              </a:spcAft>
              <a:buNone/>
            </a:pPr>
            <a:r>
              <a:rPr lang="it-IT" sz="1900">
                <a:latin typeface="Raleway"/>
                <a:ea typeface="Raleway"/>
                <a:cs typeface="Raleway"/>
                <a:sym typeface="Raleway"/>
              </a:rPr>
              <a:t>-Rotation Thread: </a:t>
            </a:r>
            <a:r>
              <a:rPr lang="it-IT" sz="1900">
                <a:latin typeface="Raleway"/>
                <a:ea typeface="Raleway"/>
                <a:cs typeface="Raleway"/>
                <a:sym typeface="Raleway"/>
              </a:rPr>
              <a:t>These threads work together</a:t>
            </a:r>
            <a:endParaRPr sz="1900">
              <a:latin typeface="Raleway"/>
              <a:ea typeface="Raleway"/>
              <a:cs typeface="Raleway"/>
              <a:sym typeface="Raleway"/>
            </a:endParaRPr>
          </a:p>
          <a:p>
            <a:pPr indent="0" lvl="0" marL="0" rtl="0" algn="l">
              <a:spcBef>
                <a:spcPts val="1400"/>
              </a:spcBef>
              <a:spcAft>
                <a:spcPts val="0"/>
              </a:spcAft>
              <a:buNone/>
            </a:pPr>
            <a:r>
              <a:rPr lang="it-IT" sz="1900">
                <a:latin typeface="Raleway"/>
                <a:ea typeface="Raleway"/>
                <a:cs typeface="Raleway"/>
                <a:sym typeface="Raleway"/>
              </a:rPr>
              <a:t>- RTH(Recognition) : YOLO</a:t>
            </a:r>
            <a:endParaRPr sz="1900">
              <a:latin typeface="Raleway"/>
              <a:ea typeface="Raleway"/>
              <a:cs typeface="Raleway"/>
              <a:sym typeface="Raleway"/>
            </a:endParaRPr>
          </a:p>
          <a:p>
            <a:pPr indent="0" lvl="0" marL="0" rtl="0" algn="l">
              <a:spcBef>
                <a:spcPts val="1400"/>
              </a:spcBef>
              <a:spcAft>
                <a:spcPts val="0"/>
              </a:spcAft>
              <a:buNone/>
            </a:pPr>
            <a:r>
              <a:rPr b="1" lang="it-IT" sz="1900">
                <a:latin typeface="Raleway"/>
                <a:ea typeface="Raleway"/>
                <a:cs typeface="Raleway"/>
                <a:sym typeface="Raleway"/>
              </a:rPr>
              <a:t>[Package] Bridge Comm</a:t>
            </a:r>
            <a:endParaRPr b="1" sz="1900">
              <a:latin typeface="Raleway"/>
              <a:ea typeface="Raleway"/>
              <a:cs typeface="Raleway"/>
              <a:sym typeface="Raleway"/>
            </a:endParaRPr>
          </a:p>
          <a:p>
            <a:pPr indent="0" lvl="0" marL="0" rtl="0" algn="l">
              <a:spcBef>
                <a:spcPts val="1400"/>
              </a:spcBef>
              <a:spcAft>
                <a:spcPts val="200"/>
              </a:spcAft>
              <a:buNone/>
            </a:pPr>
            <a:r>
              <a:rPr lang="it-IT" sz="1900">
                <a:latin typeface="Raleway"/>
                <a:ea typeface="Raleway"/>
                <a:cs typeface="Raleway"/>
                <a:sym typeface="Raleway"/>
              </a:rPr>
              <a:t>- Bot (telegram): </a:t>
            </a:r>
            <a:r>
              <a:rPr lang="it-IT" sz="1900">
                <a:latin typeface="Raleway"/>
                <a:ea typeface="Raleway"/>
                <a:cs typeface="Raleway"/>
                <a:sym typeface="Raleway"/>
              </a:rPr>
              <a:t>It constantly polls the Telegram server</a:t>
            </a:r>
            <a:endParaRPr sz="1900">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G</a:t>
            </a:r>
            <a:r>
              <a:rPr lang="it-IT"/>
              <a:t>raphic description</a:t>
            </a:r>
            <a:endParaRPr/>
          </a:p>
        </p:txBody>
      </p:sp>
      <p:pic>
        <p:nvPicPr>
          <p:cNvPr id="409" name="Google Shape;409;p58"/>
          <p:cNvPicPr preferRelativeResize="0"/>
          <p:nvPr/>
        </p:nvPicPr>
        <p:blipFill>
          <a:blip r:embed="rId3">
            <a:alphaModFix/>
          </a:blip>
          <a:stretch>
            <a:fillRect/>
          </a:stretch>
        </p:blipFill>
        <p:spPr>
          <a:xfrm>
            <a:off x="1352125" y="1986973"/>
            <a:ext cx="8915400" cy="4305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9"/>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YOLO:  </a:t>
            </a:r>
            <a:r>
              <a:rPr lang="it-IT" sz="3600"/>
              <a:t>[PACKAGE] Object_Detection</a:t>
            </a:r>
            <a:endParaRPr sz="3600"/>
          </a:p>
        </p:txBody>
      </p:sp>
      <p:sp>
        <p:nvSpPr>
          <p:cNvPr id="415" name="Google Shape;415;p59"/>
          <p:cNvSpPr txBox="1"/>
          <p:nvPr>
            <p:ph idx="1" type="body"/>
          </p:nvPr>
        </p:nvSpPr>
        <p:spPr>
          <a:xfrm>
            <a:off x="1450375" y="2095000"/>
            <a:ext cx="9185700" cy="3947400"/>
          </a:xfrm>
          <a:prstGeom prst="rect">
            <a:avLst/>
          </a:prstGeom>
          <a:ln cap="flat" cmpd="sng" w="28575">
            <a:solidFill>
              <a:srgbClr val="FFFFFF"/>
            </a:solidFill>
            <a:prstDash val="solid"/>
            <a:round/>
            <a:headEnd len="sm" w="sm" type="none"/>
            <a:tailEnd len="sm" w="sm" type="none"/>
          </a:ln>
        </p:spPr>
        <p:txBody>
          <a:bodyPr anchorCtr="0" anchor="t" bIns="45700" lIns="91425" spcFirstLastPara="1" rIns="91425" wrap="square" tIns="45700">
            <a:normAutofit lnSpcReduction="20000"/>
          </a:bodyPr>
          <a:lstStyle/>
          <a:p>
            <a:pPr indent="0" lvl="0" marL="0" rtl="0" algn="l">
              <a:spcBef>
                <a:spcPts val="1400"/>
              </a:spcBef>
              <a:spcAft>
                <a:spcPts val="0"/>
              </a:spcAft>
              <a:buNone/>
            </a:pPr>
            <a:r>
              <a:rPr lang="it-IT" sz="1900">
                <a:latin typeface="Raleway"/>
                <a:ea typeface="Raleway"/>
                <a:cs typeface="Raleway"/>
                <a:sym typeface="Raleway"/>
              </a:rPr>
              <a:t>The deep learning side of the project is definitely YOLO, a convolutional neural network that allows objects to be recognized thanks to computer vision algorithms.</a:t>
            </a:r>
            <a:endParaRPr sz="1900">
              <a:latin typeface="Raleway"/>
              <a:ea typeface="Raleway"/>
              <a:cs typeface="Raleway"/>
              <a:sym typeface="Raleway"/>
            </a:endParaRPr>
          </a:p>
          <a:p>
            <a:pPr indent="0" lvl="0" marL="0" rtl="0" algn="l">
              <a:spcBef>
                <a:spcPts val="1400"/>
              </a:spcBef>
              <a:spcAft>
                <a:spcPts val="0"/>
              </a:spcAft>
              <a:buNone/>
            </a:pPr>
            <a:r>
              <a:rPr lang="it-IT" sz="1900">
                <a:latin typeface="Raleway"/>
                <a:ea typeface="Raleway"/>
                <a:cs typeface="Raleway"/>
                <a:sym typeface="Raleway"/>
              </a:rPr>
              <a:t>In detail:</a:t>
            </a:r>
            <a:endParaRPr sz="1900">
              <a:latin typeface="Raleway"/>
              <a:ea typeface="Raleway"/>
              <a:cs typeface="Raleway"/>
              <a:sym typeface="Raleway"/>
            </a:endParaRPr>
          </a:p>
          <a:p>
            <a:pPr indent="0" lvl="0" marL="0" rtl="0" algn="l">
              <a:spcBef>
                <a:spcPts val="1400"/>
              </a:spcBef>
              <a:spcAft>
                <a:spcPts val="0"/>
              </a:spcAft>
              <a:buNone/>
            </a:pPr>
            <a:r>
              <a:rPr lang="it-IT" sz="1900">
                <a:latin typeface="Raleway"/>
                <a:ea typeface="Raleway"/>
                <a:cs typeface="Raleway"/>
                <a:sym typeface="Raleway"/>
              </a:rPr>
              <a:t>-Configurations: "yolov3-tiny.cfg" 	</a:t>
            </a:r>
            <a:endParaRPr sz="1900">
              <a:latin typeface="Raleway"/>
              <a:ea typeface="Raleway"/>
              <a:cs typeface="Raleway"/>
              <a:sym typeface="Raleway"/>
            </a:endParaRPr>
          </a:p>
          <a:p>
            <a:pPr indent="0" lvl="0" marL="0" rtl="0" algn="l">
              <a:spcBef>
                <a:spcPts val="1400"/>
              </a:spcBef>
              <a:spcAft>
                <a:spcPts val="0"/>
              </a:spcAft>
              <a:buNone/>
            </a:pPr>
            <a:r>
              <a:rPr lang="it-IT" sz="1900">
                <a:latin typeface="Raleway"/>
                <a:ea typeface="Raleway"/>
                <a:cs typeface="Raleway"/>
                <a:sym typeface="Raleway"/>
              </a:rPr>
              <a:t>- Weights: "yolov3-tiny.weight"</a:t>
            </a:r>
            <a:endParaRPr sz="1900">
              <a:latin typeface="Raleway"/>
              <a:ea typeface="Raleway"/>
              <a:cs typeface="Raleway"/>
              <a:sym typeface="Raleway"/>
            </a:endParaRPr>
          </a:p>
          <a:p>
            <a:pPr indent="0" lvl="0" marL="0" rtl="0" algn="l">
              <a:spcBef>
                <a:spcPts val="1400"/>
              </a:spcBef>
              <a:spcAft>
                <a:spcPts val="0"/>
              </a:spcAft>
              <a:buNone/>
            </a:pPr>
            <a:r>
              <a:rPr lang="it-IT" sz="1900">
                <a:latin typeface="Raleway"/>
                <a:ea typeface="Raleway"/>
                <a:cs typeface="Raleway"/>
                <a:sym typeface="Raleway"/>
              </a:rPr>
              <a:t>It was decided to use the TINY version of the weights and the configuration in order to cope with the bridge calculation limits.</a:t>
            </a:r>
            <a:endParaRPr sz="1900">
              <a:latin typeface="Raleway"/>
              <a:ea typeface="Raleway"/>
              <a:cs typeface="Raleway"/>
              <a:sym typeface="Raleway"/>
            </a:endParaRPr>
          </a:p>
          <a:p>
            <a:pPr indent="0" lvl="0" marL="0" rtl="0" algn="l">
              <a:spcBef>
                <a:spcPts val="1400"/>
              </a:spcBef>
              <a:spcAft>
                <a:spcPts val="0"/>
              </a:spcAft>
              <a:buNone/>
            </a:pPr>
            <a:r>
              <a:t/>
            </a:r>
            <a:endParaRPr sz="1900">
              <a:latin typeface="Raleway"/>
              <a:ea typeface="Raleway"/>
              <a:cs typeface="Raleway"/>
              <a:sym typeface="Raleway"/>
            </a:endParaRPr>
          </a:p>
          <a:p>
            <a:pPr indent="0" lvl="0" marL="0" rtl="0" algn="l">
              <a:spcBef>
                <a:spcPts val="1400"/>
              </a:spcBef>
              <a:spcAft>
                <a:spcPts val="0"/>
              </a:spcAft>
              <a:buNone/>
            </a:pPr>
            <a:r>
              <a:rPr lang="it-IT" sz="1900">
                <a:latin typeface="Raleway"/>
                <a:ea typeface="Raleway"/>
                <a:cs typeface="Raleway"/>
                <a:sym typeface="Raleway"/>
              </a:rPr>
              <a:t>At the exact moment of recognition of a person, a photograph is taken as proof and a short video.</a:t>
            </a:r>
            <a:endParaRPr sz="1900">
              <a:latin typeface="Raleway"/>
              <a:ea typeface="Raleway"/>
              <a:cs typeface="Raleway"/>
              <a:sym typeface="Raleway"/>
            </a:endParaRPr>
          </a:p>
          <a:p>
            <a:pPr indent="0" lvl="0" marL="0" rtl="0" algn="l">
              <a:spcBef>
                <a:spcPts val="1400"/>
              </a:spcBef>
              <a:spcAft>
                <a:spcPts val="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0"/>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YOLO examples</a:t>
            </a:r>
            <a:endParaRPr/>
          </a:p>
        </p:txBody>
      </p:sp>
      <p:pic>
        <p:nvPicPr>
          <p:cNvPr id="421" name="Google Shape;421;p60"/>
          <p:cNvPicPr preferRelativeResize="0"/>
          <p:nvPr/>
        </p:nvPicPr>
        <p:blipFill rotWithShape="1">
          <a:blip r:embed="rId3">
            <a:alphaModFix/>
          </a:blip>
          <a:srcRect b="0" l="0" r="40870" t="0"/>
          <a:stretch/>
        </p:blipFill>
        <p:spPr>
          <a:xfrm>
            <a:off x="6386899" y="1718400"/>
            <a:ext cx="3604499" cy="4572000"/>
          </a:xfrm>
          <a:prstGeom prst="rect">
            <a:avLst/>
          </a:prstGeom>
          <a:noFill/>
          <a:ln>
            <a:noFill/>
          </a:ln>
        </p:spPr>
      </p:pic>
      <p:pic>
        <p:nvPicPr>
          <p:cNvPr id="422" name="Google Shape;422;p60"/>
          <p:cNvPicPr preferRelativeResize="0"/>
          <p:nvPr/>
        </p:nvPicPr>
        <p:blipFill rotWithShape="1">
          <a:blip r:embed="rId4">
            <a:alphaModFix/>
          </a:blip>
          <a:srcRect b="0" l="5750" r="25629" t="0"/>
          <a:stretch/>
        </p:blipFill>
        <p:spPr>
          <a:xfrm>
            <a:off x="1261875" y="1723625"/>
            <a:ext cx="4176026" cy="4561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1"/>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3D Pose Estimation</a:t>
            </a:r>
            <a:endParaRPr/>
          </a:p>
        </p:txBody>
      </p:sp>
      <p:sp>
        <p:nvSpPr>
          <p:cNvPr id="428" name="Google Shape;428;p61"/>
          <p:cNvSpPr txBox="1"/>
          <p:nvPr>
            <p:ph idx="1" type="body"/>
          </p:nvPr>
        </p:nvSpPr>
        <p:spPr>
          <a:xfrm>
            <a:off x="1261875" y="2148725"/>
            <a:ext cx="8595300" cy="4031400"/>
          </a:xfrm>
          <a:prstGeom prst="rect">
            <a:avLst/>
          </a:prstGeom>
        </p:spPr>
        <p:txBody>
          <a:bodyPr anchorCtr="0" anchor="t" bIns="45700" lIns="91425" spcFirstLastPara="1" rIns="91425" wrap="square" tIns="45700">
            <a:normAutofit lnSpcReduction="20000"/>
          </a:bodyPr>
          <a:lstStyle/>
          <a:p>
            <a:pPr indent="0" lvl="0" marL="0" rtl="0" algn="l">
              <a:spcBef>
                <a:spcPts val="1400"/>
              </a:spcBef>
              <a:spcAft>
                <a:spcPts val="0"/>
              </a:spcAft>
              <a:buNone/>
            </a:pPr>
            <a:r>
              <a:rPr lang="it-IT" sz="1900">
                <a:latin typeface="Raleway"/>
                <a:ea typeface="Raleway"/>
                <a:cs typeface="Raleway"/>
                <a:sym typeface="Raleway"/>
              </a:rPr>
              <a:t>To cope with the problem of missing GPS and the problems of instability of the drone it was necessary to implement a system of pose estimation in the operating space. Position estimation is of great importance in many computer vision applications: robotic navigation, augmented reality and many others.</a:t>
            </a:r>
            <a:endParaRPr sz="1900">
              <a:latin typeface="Raleway"/>
              <a:ea typeface="Raleway"/>
              <a:cs typeface="Raleway"/>
              <a:sym typeface="Raleway"/>
            </a:endParaRPr>
          </a:p>
          <a:p>
            <a:pPr indent="0" lvl="0" marL="0" rtl="0" algn="l">
              <a:spcBef>
                <a:spcPts val="1400"/>
              </a:spcBef>
              <a:spcAft>
                <a:spcPts val="0"/>
              </a:spcAft>
              <a:buNone/>
            </a:pPr>
            <a:r>
              <a:t/>
            </a:r>
            <a:endParaRPr sz="1900">
              <a:latin typeface="Raleway"/>
              <a:ea typeface="Raleway"/>
              <a:cs typeface="Raleway"/>
              <a:sym typeface="Raleway"/>
            </a:endParaRPr>
          </a:p>
          <a:p>
            <a:pPr indent="0" lvl="0" marL="0" rtl="0" algn="l">
              <a:spcBef>
                <a:spcPts val="1400"/>
              </a:spcBef>
              <a:spcAft>
                <a:spcPts val="0"/>
              </a:spcAft>
              <a:buNone/>
            </a:pPr>
            <a:r>
              <a:rPr b="1" lang="it-IT" sz="1900">
                <a:latin typeface="Raleway"/>
                <a:ea typeface="Raleway"/>
                <a:cs typeface="Raleway"/>
                <a:sym typeface="Raleway"/>
              </a:rPr>
              <a:t>Used technologies:</a:t>
            </a:r>
            <a:endParaRPr b="1" sz="1900">
              <a:latin typeface="Raleway"/>
              <a:ea typeface="Raleway"/>
              <a:cs typeface="Raleway"/>
              <a:sym typeface="Raleway"/>
            </a:endParaRPr>
          </a:p>
          <a:p>
            <a:pPr indent="0" lvl="0" marL="0" rtl="0" algn="l">
              <a:spcBef>
                <a:spcPts val="1400"/>
              </a:spcBef>
              <a:spcAft>
                <a:spcPts val="0"/>
              </a:spcAft>
              <a:buNone/>
            </a:pPr>
            <a:r>
              <a:rPr lang="it-IT" sz="1900">
                <a:latin typeface="Raleway"/>
                <a:ea typeface="Raleway"/>
                <a:cs typeface="Raleway"/>
                <a:sym typeface="Raleway"/>
              </a:rPr>
              <a:t>-Camera Calibration (openCV)</a:t>
            </a:r>
            <a:endParaRPr sz="1900">
              <a:latin typeface="Raleway"/>
              <a:ea typeface="Raleway"/>
              <a:cs typeface="Raleway"/>
              <a:sym typeface="Raleway"/>
            </a:endParaRPr>
          </a:p>
          <a:p>
            <a:pPr indent="0" lvl="0" marL="0" rtl="0" algn="l">
              <a:spcBef>
                <a:spcPts val="1400"/>
              </a:spcBef>
              <a:spcAft>
                <a:spcPts val="0"/>
              </a:spcAft>
              <a:buNone/>
            </a:pPr>
            <a:r>
              <a:rPr lang="it-IT" sz="1900">
                <a:latin typeface="Raleway"/>
                <a:ea typeface="Raleway"/>
                <a:cs typeface="Raleway"/>
                <a:sym typeface="Raleway"/>
              </a:rPr>
              <a:t>-ArUco markers (openCV)</a:t>
            </a:r>
            <a:endParaRPr sz="1900">
              <a:latin typeface="Raleway"/>
              <a:ea typeface="Raleway"/>
              <a:cs typeface="Raleway"/>
              <a:sym typeface="Raleway"/>
            </a:endParaRPr>
          </a:p>
          <a:p>
            <a:pPr indent="0" lvl="0" marL="0" rtl="0" algn="l">
              <a:spcBef>
                <a:spcPts val="1400"/>
              </a:spcBef>
              <a:spcAft>
                <a:spcPts val="0"/>
              </a:spcAft>
              <a:buNone/>
            </a:pPr>
            <a:r>
              <a:rPr lang="it-IT" sz="1900">
                <a:latin typeface="Raleway"/>
                <a:ea typeface="Raleway"/>
                <a:cs typeface="Raleway"/>
                <a:sym typeface="Raleway"/>
              </a:rPr>
              <a:t>-Euler Angles Rotations (openCV)</a:t>
            </a:r>
            <a:endParaRPr sz="1900">
              <a:latin typeface="Raleway"/>
              <a:ea typeface="Raleway"/>
              <a:cs typeface="Raleway"/>
              <a:sym typeface="Raleway"/>
            </a:endParaRPr>
          </a:p>
          <a:p>
            <a:pPr indent="0" lvl="0" marL="0" rtl="0" algn="l">
              <a:spcBef>
                <a:spcPts val="1400"/>
              </a:spcBef>
              <a:spcAft>
                <a:spcPts val="0"/>
              </a:spcAft>
              <a:buNone/>
            </a:pPr>
            <a:r>
              <a:t/>
            </a:r>
            <a:endParaRPr/>
          </a:p>
          <a:p>
            <a:pPr indent="0" lvl="0" marL="0" rtl="0" algn="l">
              <a:spcBef>
                <a:spcPts val="1400"/>
              </a:spcBef>
              <a:spcAft>
                <a:spcPts val="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2"/>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Pinhole camera model</a:t>
            </a:r>
            <a:endParaRPr/>
          </a:p>
        </p:txBody>
      </p:sp>
      <p:sp>
        <p:nvSpPr>
          <p:cNvPr id="434" name="Google Shape;434;p62"/>
          <p:cNvSpPr txBox="1"/>
          <p:nvPr>
            <p:ph idx="1" type="body"/>
          </p:nvPr>
        </p:nvSpPr>
        <p:spPr>
          <a:xfrm>
            <a:off x="1038575" y="2596500"/>
            <a:ext cx="4029000" cy="3583500"/>
          </a:xfrm>
          <a:prstGeom prst="rect">
            <a:avLst/>
          </a:prstGeom>
        </p:spPr>
        <p:txBody>
          <a:bodyPr anchorCtr="0" anchor="t" bIns="45700" lIns="91425" spcFirstLastPara="1" rIns="91425" wrap="square" tIns="45700">
            <a:normAutofit/>
          </a:bodyPr>
          <a:lstStyle/>
          <a:p>
            <a:pPr indent="0" lvl="0" marL="0" rtl="0" algn="l">
              <a:spcBef>
                <a:spcPts val="1400"/>
              </a:spcBef>
              <a:spcAft>
                <a:spcPts val="200"/>
              </a:spcAft>
              <a:buNone/>
            </a:pPr>
            <a:r>
              <a:rPr lang="it-IT">
                <a:latin typeface="Raleway"/>
                <a:ea typeface="Raleway"/>
                <a:cs typeface="Raleway"/>
                <a:sym typeface="Raleway"/>
              </a:rPr>
              <a:t>The </a:t>
            </a:r>
            <a:r>
              <a:rPr b="1" lang="it-IT">
                <a:latin typeface="Raleway"/>
                <a:ea typeface="Raleway"/>
                <a:cs typeface="Raleway"/>
                <a:sym typeface="Raleway"/>
              </a:rPr>
              <a:t>pinhole camera model</a:t>
            </a:r>
            <a:r>
              <a:rPr lang="it-IT">
                <a:latin typeface="Raleway"/>
                <a:ea typeface="Raleway"/>
                <a:cs typeface="Raleway"/>
                <a:sym typeface="Raleway"/>
              </a:rPr>
              <a:t> describes the mathematical relationship between the coordinates of a point in three-dimensional space and its projection onto the image plane of an ideal pinhole camera, where the aperture of the camera is described as a point and no lenses are used to focus the light.</a:t>
            </a:r>
            <a:endParaRPr>
              <a:latin typeface="Raleway"/>
              <a:ea typeface="Raleway"/>
              <a:cs typeface="Raleway"/>
              <a:sym typeface="Raleway"/>
            </a:endParaRPr>
          </a:p>
        </p:txBody>
      </p:sp>
      <p:pic>
        <p:nvPicPr>
          <p:cNvPr id="435" name="Google Shape;435;p62"/>
          <p:cNvPicPr preferRelativeResize="0"/>
          <p:nvPr/>
        </p:nvPicPr>
        <p:blipFill>
          <a:blip r:embed="rId3">
            <a:alphaModFix/>
          </a:blip>
          <a:stretch>
            <a:fillRect/>
          </a:stretch>
        </p:blipFill>
        <p:spPr>
          <a:xfrm>
            <a:off x="4906225" y="1583938"/>
            <a:ext cx="6137851" cy="4596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3"/>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Distortion problem</a:t>
            </a:r>
            <a:endParaRPr/>
          </a:p>
        </p:txBody>
      </p:sp>
      <p:sp>
        <p:nvSpPr>
          <p:cNvPr id="441" name="Google Shape;441;p63"/>
          <p:cNvSpPr txBox="1"/>
          <p:nvPr>
            <p:ph idx="1" type="body"/>
          </p:nvPr>
        </p:nvSpPr>
        <p:spPr>
          <a:xfrm>
            <a:off x="1346350" y="2566500"/>
            <a:ext cx="3201600" cy="36135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lang="it-IT" sz="2200"/>
              <a:t>The pinhole camera model does not include, for example, geometric distortions or blurring of blurred objects caused by lenses and apertures of finite size.</a:t>
            </a:r>
            <a:endParaRPr sz="2200"/>
          </a:p>
          <a:p>
            <a:pPr indent="0" lvl="0" marL="0" rtl="0" algn="l">
              <a:spcBef>
                <a:spcPts val="1400"/>
              </a:spcBef>
              <a:spcAft>
                <a:spcPts val="200"/>
              </a:spcAft>
              <a:buNone/>
            </a:pPr>
            <a:r>
              <a:t/>
            </a:r>
            <a:endParaRPr/>
          </a:p>
        </p:txBody>
      </p:sp>
      <p:pic>
        <p:nvPicPr>
          <p:cNvPr id="442" name="Google Shape;442;p63"/>
          <p:cNvPicPr preferRelativeResize="0"/>
          <p:nvPr/>
        </p:nvPicPr>
        <p:blipFill>
          <a:blip r:embed="rId3">
            <a:alphaModFix/>
          </a:blip>
          <a:stretch>
            <a:fillRect/>
          </a:stretch>
        </p:blipFill>
        <p:spPr>
          <a:xfrm>
            <a:off x="6094150" y="2423251"/>
            <a:ext cx="4102175" cy="2734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4"/>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Camera Calibration</a:t>
            </a:r>
            <a:endParaRPr/>
          </a:p>
        </p:txBody>
      </p:sp>
      <p:sp>
        <p:nvSpPr>
          <p:cNvPr id="448" name="Google Shape;448;p64"/>
          <p:cNvSpPr txBox="1"/>
          <p:nvPr>
            <p:ph idx="1" type="body"/>
          </p:nvPr>
        </p:nvSpPr>
        <p:spPr>
          <a:xfrm>
            <a:off x="1261872" y="1828800"/>
            <a:ext cx="8595300" cy="43512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lang="it-IT" sz="2000">
                <a:latin typeface="Raleway"/>
                <a:ea typeface="Raleway"/>
                <a:cs typeface="Raleway"/>
                <a:sym typeface="Raleway"/>
              </a:rPr>
              <a:t>Calibration is necessary in order to derive the intrinsic parameters of the camera, such as:</a:t>
            </a:r>
            <a:endParaRPr sz="2000">
              <a:latin typeface="Raleway"/>
              <a:ea typeface="Raleway"/>
              <a:cs typeface="Raleway"/>
              <a:sym typeface="Raleway"/>
            </a:endParaRPr>
          </a:p>
          <a:p>
            <a:pPr indent="0" lvl="0" marL="0" rtl="0" algn="l">
              <a:spcBef>
                <a:spcPts val="1400"/>
              </a:spcBef>
              <a:spcAft>
                <a:spcPts val="0"/>
              </a:spcAft>
              <a:buNone/>
            </a:pPr>
            <a:r>
              <a:rPr lang="it-IT" sz="2000">
                <a:latin typeface="Raleway"/>
                <a:ea typeface="Raleway"/>
                <a:cs typeface="Raleway"/>
                <a:sym typeface="Raleway"/>
              </a:rPr>
              <a:t>- </a:t>
            </a:r>
            <a:r>
              <a:rPr b="1" lang="it-IT" sz="2000">
                <a:latin typeface="Raleway"/>
                <a:ea typeface="Raleway"/>
                <a:cs typeface="Raleway"/>
                <a:sym typeface="Raleway"/>
              </a:rPr>
              <a:t>Distortion of the image</a:t>
            </a:r>
            <a:r>
              <a:rPr lang="it-IT" sz="2000">
                <a:latin typeface="Raleway"/>
                <a:ea typeface="Raleway"/>
                <a:cs typeface="Raleway"/>
                <a:sym typeface="Raleway"/>
              </a:rPr>
              <a:t> (lens curvature).</a:t>
            </a:r>
            <a:endParaRPr sz="2000">
              <a:latin typeface="Raleway"/>
              <a:ea typeface="Raleway"/>
              <a:cs typeface="Raleway"/>
              <a:sym typeface="Raleway"/>
            </a:endParaRPr>
          </a:p>
          <a:p>
            <a:pPr indent="0" lvl="0" marL="0" rtl="0" algn="l">
              <a:spcBef>
                <a:spcPts val="1400"/>
              </a:spcBef>
              <a:spcAft>
                <a:spcPts val="0"/>
              </a:spcAft>
              <a:buNone/>
            </a:pPr>
            <a:r>
              <a:t/>
            </a:r>
            <a:endParaRPr/>
          </a:p>
          <a:p>
            <a:pPr indent="0" lvl="0" marL="0" rtl="0" algn="l">
              <a:spcBef>
                <a:spcPts val="1400"/>
              </a:spcBef>
              <a:spcAft>
                <a:spcPts val="0"/>
              </a:spcAft>
              <a:buNone/>
            </a:pPr>
            <a:r>
              <a:t/>
            </a:r>
            <a:endParaRPr/>
          </a:p>
          <a:p>
            <a:pPr indent="0" lvl="0" marL="0" rtl="0" algn="l">
              <a:spcBef>
                <a:spcPts val="1400"/>
              </a:spcBef>
              <a:spcAft>
                <a:spcPts val="0"/>
              </a:spcAft>
              <a:buNone/>
            </a:pPr>
            <a:r>
              <a:t/>
            </a:r>
            <a:endParaRPr/>
          </a:p>
          <a:p>
            <a:pPr indent="0" lvl="0" marL="0" rtl="0" algn="l">
              <a:spcBef>
                <a:spcPts val="1400"/>
              </a:spcBef>
              <a:spcAft>
                <a:spcPts val="0"/>
              </a:spcAft>
              <a:buNone/>
            </a:pPr>
            <a:r>
              <a:t/>
            </a:r>
            <a:endParaRPr sz="2000">
              <a:latin typeface="Raleway"/>
              <a:ea typeface="Raleway"/>
              <a:cs typeface="Raleway"/>
              <a:sym typeface="Raleway"/>
            </a:endParaRPr>
          </a:p>
          <a:p>
            <a:pPr indent="0" lvl="0" marL="0" rtl="0" algn="l">
              <a:spcBef>
                <a:spcPts val="1400"/>
              </a:spcBef>
              <a:spcAft>
                <a:spcPts val="0"/>
              </a:spcAft>
              <a:buNone/>
            </a:pPr>
            <a:r>
              <a:rPr lang="it-IT" sz="2000">
                <a:latin typeface="Raleway"/>
                <a:ea typeface="Raleway"/>
                <a:cs typeface="Raleway"/>
                <a:sym typeface="Raleway"/>
              </a:rPr>
              <a:t>-</a:t>
            </a:r>
            <a:r>
              <a:rPr b="1" lang="it-IT" sz="2000">
                <a:latin typeface="Raleway"/>
                <a:ea typeface="Raleway"/>
                <a:cs typeface="Raleway"/>
                <a:sym typeface="Raleway"/>
              </a:rPr>
              <a:t>Focal length</a:t>
            </a:r>
            <a:endParaRPr b="1" sz="2000">
              <a:latin typeface="Raleway"/>
              <a:ea typeface="Raleway"/>
              <a:cs typeface="Raleway"/>
              <a:sym typeface="Raleway"/>
            </a:endParaRPr>
          </a:p>
          <a:p>
            <a:pPr indent="0" lvl="0" marL="0" rtl="0" algn="l">
              <a:spcBef>
                <a:spcPts val="1400"/>
              </a:spcBef>
              <a:spcAft>
                <a:spcPts val="200"/>
              </a:spcAft>
              <a:buNone/>
            </a:pPr>
            <a:r>
              <a:rPr b="1" lang="it-IT" sz="2000">
                <a:latin typeface="Raleway"/>
                <a:ea typeface="Raleway"/>
                <a:cs typeface="Raleway"/>
                <a:sym typeface="Raleway"/>
              </a:rPr>
              <a:t>-Optical center</a:t>
            </a:r>
            <a:endParaRPr b="1" sz="2000">
              <a:latin typeface="Raleway"/>
              <a:ea typeface="Raleway"/>
              <a:cs typeface="Raleway"/>
              <a:sym typeface="Raleway"/>
            </a:endParaRPr>
          </a:p>
        </p:txBody>
      </p:sp>
      <p:pic>
        <p:nvPicPr>
          <p:cNvPr id="449" name="Google Shape;449;p64"/>
          <p:cNvPicPr preferRelativeResize="0"/>
          <p:nvPr/>
        </p:nvPicPr>
        <p:blipFill>
          <a:blip r:embed="rId3">
            <a:alphaModFix/>
          </a:blip>
          <a:stretch>
            <a:fillRect/>
          </a:stretch>
        </p:blipFill>
        <p:spPr>
          <a:xfrm>
            <a:off x="1629425" y="3363700"/>
            <a:ext cx="6893825" cy="538850"/>
          </a:xfrm>
          <a:prstGeom prst="rect">
            <a:avLst/>
          </a:prstGeom>
          <a:noFill/>
          <a:ln>
            <a:noFill/>
          </a:ln>
        </p:spPr>
      </p:pic>
      <p:pic>
        <p:nvPicPr>
          <p:cNvPr id="450" name="Google Shape;450;p64"/>
          <p:cNvPicPr preferRelativeResize="0"/>
          <p:nvPr/>
        </p:nvPicPr>
        <p:blipFill>
          <a:blip r:embed="rId4">
            <a:alphaModFix/>
          </a:blip>
          <a:stretch>
            <a:fillRect/>
          </a:stretch>
        </p:blipFill>
        <p:spPr>
          <a:xfrm>
            <a:off x="4404875" y="4242750"/>
            <a:ext cx="4673475" cy="1863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0"/>
          <p:cNvPicPr preferRelativeResize="0"/>
          <p:nvPr/>
        </p:nvPicPr>
        <p:blipFill>
          <a:blip r:embed="rId3">
            <a:alphaModFix/>
          </a:blip>
          <a:stretch>
            <a:fillRect/>
          </a:stretch>
        </p:blipFill>
        <p:spPr>
          <a:xfrm>
            <a:off x="3759175" y="251300"/>
            <a:ext cx="8567005" cy="6553202"/>
          </a:xfrm>
          <a:prstGeom prst="rect">
            <a:avLst/>
          </a:prstGeom>
          <a:noFill/>
          <a:ln>
            <a:noFill/>
          </a:ln>
        </p:spPr>
      </p:pic>
      <p:sp>
        <p:nvSpPr>
          <p:cNvPr id="140" name="Google Shape;140;p20"/>
          <p:cNvSpPr txBox="1"/>
          <p:nvPr/>
        </p:nvSpPr>
        <p:spPr>
          <a:xfrm>
            <a:off x="256925" y="474325"/>
            <a:ext cx="3715500" cy="8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IT" sz="4000">
                <a:solidFill>
                  <a:schemeClr val="lt1"/>
                </a:solidFill>
                <a:highlight>
                  <a:schemeClr val="dk1"/>
                </a:highlight>
                <a:latin typeface="Raleway"/>
                <a:ea typeface="Raleway"/>
                <a:cs typeface="Raleway"/>
                <a:sym typeface="Raleway"/>
              </a:rPr>
              <a:t>How it Works?</a:t>
            </a:r>
            <a:endParaRPr b="1" sz="3800">
              <a:solidFill>
                <a:schemeClr val="lt1"/>
              </a:solidFill>
              <a:highlight>
                <a:schemeClr val="dk1"/>
              </a:highlight>
              <a:latin typeface="Raleway"/>
              <a:ea typeface="Raleway"/>
              <a:cs typeface="Raleway"/>
              <a:sym typeface="Raleway"/>
            </a:endParaRPr>
          </a:p>
        </p:txBody>
      </p:sp>
      <p:sp>
        <p:nvSpPr>
          <p:cNvPr id="141" name="Google Shape;141;p20"/>
          <p:cNvSpPr txBox="1"/>
          <p:nvPr/>
        </p:nvSpPr>
        <p:spPr>
          <a:xfrm>
            <a:off x="405150" y="1413100"/>
            <a:ext cx="3201600" cy="4753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Raleway"/>
              <a:buChar char="●"/>
            </a:pPr>
            <a:r>
              <a:rPr lang="it-IT" sz="2000">
                <a:latin typeface="Raleway"/>
                <a:ea typeface="Raleway"/>
                <a:cs typeface="Raleway"/>
                <a:sym typeface="Raleway"/>
              </a:rPr>
              <a:t>If our </a:t>
            </a:r>
            <a:r>
              <a:rPr lang="it-IT" sz="2000">
                <a:solidFill>
                  <a:schemeClr val="lt1"/>
                </a:solidFill>
                <a:highlight>
                  <a:srgbClr val="CC0000"/>
                </a:highlight>
                <a:latin typeface="Raleway"/>
                <a:ea typeface="Raleway"/>
                <a:cs typeface="Raleway"/>
                <a:sym typeface="Raleway"/>
              </a:rPr>
              <a:t>sensors</a:t>
            </a:r>
            <a:r>
              <a:rPr lang="it-IT" sz="2000">
                <a:latin typeface="Raleway"/>
                <a:ea typeface="Raleway"/>
                <a:cs typeface="Raleway"/>
                <a:sym typeface="Raleway"/>
              </a:rPr>
              <a:t> sense an </a:t>
            </a:r>
            <a:r>
              <a:rPr lang="it-IT" sz="2000">
                <a:solidFill>
                  <a:schemeClr val="lt1"/>
                </a:solidFill>
                <a:highlight>
                  <a:srgbClr val="999999"/>
                </a:highlight>
                <a:latin typeface="Raleway"/>
                <a:ea typeface="Raleway"/>
                <a:cs typeface="Raleway"/>
                <a:sym typeface="Raleway"/>
              </a:rPr>
              <a:t>intruder</a:t>
            </a:r>
            <a:r>
              <a:rPr lang="it-IT" sz="2000">
                <a:latin typeface="Raleway"/>
                <a:ea typeface="Raleway"/>
                <a:cs typeface="Raleway"/>
                <a:sym typeface="Raleway"/>
              </a:rPr>
              <a:t> inside your surveilled perimeter, our </a:t>
            </a:r>
            <a:r>
              <a:rPr lang="it-IT" sz="2000">
                <a:solidFill>
                  <a:schemeClr val="lt1"/>
                </a:solidFill>
                <a:highlight>
                  <a:srgbClr val="1155CC"/>
                </a:highlight>
                <a:latin typeface="Raleway"/>
                <a:ea typeface="Raleway"/>
                <a:cs typeface="Raleway"/>
                <a:sym typeface="Raleway"/>
              </a:rPr>
              <a:t>drone</a:t>
            </a:r>
            <a:r>
              <a:rPr lang="it-IT" sz="2000">
                <a:latin typeface="Raleway"/>
                <a:ea typeface="Raleway"/>
                <a:cs typeface="Raleway"/>
                <a:sym typeface="Raleway"/>
              </a:rPr>
              <a:t> will go towards it.</a:t>
            </a:r>
            <a:endParaRPr sz="2000">
              <a:latin typeface="Raleway"/>
              <a:ea typeface="Raleway"/>
              <a:cs typeface="Raleway"/>
              <a:sym typeface="Raleway"/>
            </a:endParaRPr>
          </a:p>
          <a:p>
            <a:pPr indent="-355600" lvl="0" marL="457200" rtl="0" algn="l">
              <a:lnSpc>
                <a:spcPct val="115000"/>
              </a:lnSpc>
              <a:spcBef>
                <a:spcPts val="0"/>
              </a:spcBef>
              <a:spcAft>
                <a:spcPts val="0"/>
              </a:spcAft>
              <a:buClr>
                <a:schemeClr val="dk1"/>
              </a:buClr>
              <a:buSzPts val="2000"/>
              <a:buFont typeface="Raleway"/>
              <a:buChar char="●"/>
            </a:pPr>
            <a:r>
              <a:rPr lang="it-IT" sz="2000">
                <a:latin typeface="Raleway"/>
                <a:ea typeface="Raleway"/>
                <a:cs typeface="Raleway"/>
                <a:sym typeface="Raleway"/>
              </a:rPr>
              <a:t>Our </a:t>
            </a:r>
            <a:r>
              <a:rPr lang="it-IT" sz="2000">
                <a:solidFill>
                  <a:schemeClr val="lt1"/>
                </a:solidFill>
                <a:highlight>
                  <a:srgbClr val="666666"/>
                </a:highlight>
                <a:latin typeface="Raleway"/>
                <a:ea typeface="Raleway"/>
                <a:cs typeface="Raleway"/>
                <a:sym typeface="Raleway"/>
              </a:rPr>
              <a:t>smart hub</a:t>
            </a:r>
            <a:r>
              <a:rPr lang="it-IT" sz="2000">
                <a:latin typeface="Raleway"/>
                <a:ea typeface="Raleway"/>
                <a:cs typeface="Raleway"/>
                <a:sym typeface="Raleway"/>
              </a:rPr>
              <a:t> will tell if there is someone dangerous and notify you,</a:t>
            </a:r>
            <a:r>
              <a:rPr lang="it-IT" sz="2000">
                <a:latin typeface="Raleway"/>
                <a:ea typeface="Raleway"/>
                <a:cs typeface="Raleway"/>
                <a:sym typeface="Raleway"/>
              </a:rPr>
              <a:t>through</a:t>
            </a:r>
            <a:r>
              <a:rPr lang="it-IT" sz="2000">
                <a:latin typeface="Raleway"/>
                <a:ea typeface="Raleway"/>
                <a:cs typeface="Raleway"/>
                <a:sym typeface="Raleway"/>
              </a:rPr>
              <a:t> our app, with a pic and video proof! 📸</a:t>
            </a:r>
            <a:endParaRPr sz="2000">
              <a:latin typeface="Raleway"/>
              <a:ea typeface="Raleway"/>
              <a:cs typeface="Raleway"/>
              <a:sym typeface="Raleway"/>
            </a:endParaRPr>
          </a:p>
          <a:p>
            <a:pPr indent="-355600" lvl="0" marL="457200" rtl="0" algn="l">
              <a:lnSpc>
                <a:spcPct val="115000"/>
              </a:lnSpc>
              <a:spcBef>
                <a:spcPts val="0"/>
              </a:spcBef>
              <a:spcAft>
                <a:spcPts val="0"/>
              </a:spcAft>
              <a:buClr>
                <a:schemeClr val="dk2"/>
              </a:buClr>
              <a:buSzPts val="2000"/>
              <a:buFont typeface="Raleway"/>
              <a:buChar char="●"/>
            </a:pPr>
            <a:r>
              <a:rPr lang="it-IT" sz="2000">
                <a:solidFill>
                  <a:schemeClr val="dk2"/>
                </a:solidFill>
                <a:latin typeface="Raleway"/>
                <a:ea typeface="Raleway"/>
                <a:cs typeface="Raleway"/>
                <a:sym typeface="Raleway"/>
              </a:rPr>
              <a:t>Say cheese, intruder!</a:t>
            </a:r>
            <a:endParaRPr sz="2000">
              <a:solidFill>
                <a:schemeClr val="dk2"/>
              </a:solidFill>
              <a:latin typeface="Raleway"/>
              <a:ea typeface="Raleway"/>
              <a:cs typeface="Raleway"/>
              <a:sym typeface="Raleway"/>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5"/>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Chessboard</a:t>
            </a:r>
            <a:endParaRPr/>
          </a:p>
        </p:txBody>
      </p:sp>
      <p:sp>
        <p:nvSpPr>
          <p:cNvPr id="456" name="Google Shape;456;p65"/>
          <p:cNvSpPr txBox="1"/>
          <p:nvPr>
            <p:ph idx="1" type="body"/>
          </p:nvPr>
        </p:nvSpPr>
        <p:spPr>
          <a:xfrm>
            <a:off x="1449873" y="1896175"/>
            <a:ext cx="2749200" cy="43512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t/>
            </a:r>
            <a:endParaRPr sz="2000">
              <a:latin typeface="Raleway"/>
              <a:ea typeface="Raleway"/>
              <a:cs typeface="Raleway"/>
              <a:sym typeface="Raleway"/>
            </a:endParaRPr>
          </a:p>
          <a:p>
            <a:pPr indent="0" lvl="0" marL="0" rtl="0" algn="l">
              <a:spcBef>
                <a:spcPts val="1400"/>
              </a:spcBef>
              <a:spcAft>
                <a:spcPts val="0"/>
              </a:spcAft>
              <a:buNone/>
            </a:pPr>
            <a:r>
              <a:t/>
            </a:r>
            <a:endParaRPr sz="2000">
              <a:latin typeface="Raleway"/>
              <a:ea typeface="Raleway"/>
              <a:cs typeface="Raleway"/>
              <a:sym typeface="Raleway"/>
            </a:endParaRPr>
          </a:p>
          <a:p>
            <a:pPr indent="0" lvl="0" marL="0" rtl="0" algn="l">
              <a:spcBef>
                <a:spcPts val="1400"/>
              </a:spcBef>
              <a:spcAft>
                <a:spcPts val="200"/>
              </a:spcAft>
              <a:buNone/>
            </a:pPr>
            <a:r>
              <a:rPr lang="it-IT" sz="2000">
                <a:latin typeface="Raleway"/>
                <a:ea typeface="Raleway"/>
                <a:cs typeface="Raleway"/>
                <a:sym typeface="Raleway"/>
              </a:rPr>
              <a:t>The calibration of the drone camera was done using a 9x6 chessboard (number of intersections between chess).</a:t>
            </a:r>
            <a:endParaRPr sz="2000">
              <a:latin typeface="Raleway"/>
              <a:ea typeface="Raleway"/>
              <a:cs typeface="Raleway"/>
              <a:sym typeface="Raleway"/>
            </a:endParaRPr>
          </a:p>
        </p:txBody>
      </p:sp>
      <p:pic>
        <p:nvPicPr>
          <p:cNvPr id="457" name="Google Shape;457;p65"/>
          <p:cNvPicPr preferRelativeResize="0"/>
          <p:nvPr/>
        </p:nvPicPr>
        <p:blipFill>
          <a:blip r:embed="rId3">
            <a:alphaModFix/>
          </a:blip>
          <a:stretch>
            <a:fillRect/>
          </a:stretch>
        </p:blipFill>
        <p:spPr>
          <a:xfrm>
            <a:off x="4624525" y="911400"/>
            <a:ext cx="7199250" cy="53359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6"/>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ArUco Markers</a:t>
            </a:r>
            <a:endParaRPr/>
          </a:p>
        </p:txBody>
      </p:sp>
      <p:sp>
        <p:nvSpPr>
          <p:cNvPr id="463" name="Google Shape;463;p66"/>
          <p:cNvSpPr txBox="1"/>
          <p:nvPr>
            <p:ph idx="1" type="body"/>
          </p:nvPr>
        </p:nvSpPr>
        <p:spPr>
          <a:xfrm>
            <a:off x="6705300" y="2077100"/>
            <a:ext cx="3447300" cy="39657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lang="it-IT" sz="1900"/>
              <a:t>The main advantage of these markers is that a single marker provides enough matches (its four corners) to achieve the camera pose. In addition, the internal binary coding makes them particularly robust, allowing the possibility of applying error detection and correction techniques.</a:t>
            </a:r>
            <a:endParaRPr sz="1900"/>
          </a:p>
          <a:p>
            <a:pPr indent="0" lvl="0" marL="0" rtl="0" algn="l">
              <a:spcBef>
                <a:spcPts val="1400"/>
              </a:spcBef>
              <a:spcAft>
                <a:spcPts val="200"/>
              </a:spcAft>
              <a:buNone/>
            </a:pPr>
            <a:r>
              <a:t/>
            </a:r>
            <a:endParaRPr/>
          </a:p>
        </p:txBody>
      </p:sp>
      <p:pic>
        <p:nvPicPr>
          <p:cNvPr id="464" name="Google Shape;464;p66"/>
          <p:cNvPicPr preferRelativeResize="0"/>
          <p:nvPr/>
        </p:nvPicPr>
        <p:blipFill rotWithShape="1">
          <a:blip r:embed="rId3">
            <a:alphaModFix/>
          </a:blip>
          <a:srcRect b="6677" l="0" r="14821" t="5107"/>
          <a:stretch/>
        </p:blipFill>
        <p:spPr>
          <a:xfrm>
            <a:off x="1834875" y="1880125"/>
            <a:ext cx="4271075" cy="3652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ArUco marker pose estimation</a:t>
            </a:r>
            <a:endParaRPr/>
          </a:p>
        </p:txBody>
      </p:sp>
      <p:sp>
        <p:nvSpPr>
          <p:cNvPr id="470" name="Google Shape;470;p67"/>
          <p:cNvSpPr txBox="1"/>
          <p:nvPr>
            <p:ph idx="1" type="body"/>
          </p:nvPr>
        </p:nvSpPr>
        <p:spPr>
          <a:xfrm>
            <a:off x="1261872" y="1828800"/>
            <a:ext cx="8595300" cy="4351200"/>
          </a:xfrm>
          <a:prstGeom prst="rect">
            <a:avLst/>
          </a:prstGeom>
        </p:spPr>
        <p:txBody>
          <a:bodyPr anchorCtr="0" anchor="t" bIns="45700" lIns="91425" spcFirstLastPara="1" rIns="91425" wrap="square" tIns="45700">
            <a:normAutofit/>
          </a:bodyPr>
          <a:lstStyle/>
          <a:p>
            <a:pPr indent="0" lvl="0" marL="0" rtl="0" algn="l">
              <a:spcBef>
                <a:spcPts val="1400"/>
              </a:spcBef>
              <a:spcAft>
                <a:spcPts val="0"/>
              </a:spcAft>
              <a:buNone/>
            </a:pPr>
            <a:r>
              <a:rPr lang="it-IT">
                <a:latin typeface="Raleway"/>
                <a:ea typeface="Raleway"/>
                <a:cs typeface="Raleway"/>
                <a:sym typeface="Raleway"/>
              </a:rPr>
              <a:t>Pseudo code</a:t>
            </a:r>
            <a:endParaRPr>
              <a:latin typeface="Raleway"/>
              <a:ea typeface="Raleway"/>
              <a:cs typeface="Raleway"/>
              <a:sym typeface="Raleway"/>
            </a:endParaRPr>
          </a:p>
          <a:p>
            <a:pPr indent="0" lvl="0" marL="0" rtl="0" algn="l">
              <a:spcBef>
                <a:spcPts val="1400"/>
              </a:spcBef>
              <a:spcAft>
                <a:spcPts val="0"/>
              </a:spcAft>
              <a:buNone/>
            </a:pPr>
            <a:r>
              <a:rPr b="1" lang="it-IT" sz="2100">
                <a:latin typeface="Raleway"/>
                <a:ea typeface="Raleway"/>
                <a:cs typeface="Raleway"/>
                <a:sym typeface="Raleway"/>
              </a:rPr>
              <a:t>rot = aruco.estimatePoseSingleMarkers (corners, marker size, camera matrix, camera distortion)</a:t>
            </a:r>
            <a:endParaRPr b="1" sz="2100">
              <a:latin typeface="Raleway"/>
              <a:ea typeface="Raleway"/>
              <a:cs typeface="Raleway"/>
              <a:sym typeface="Raleway"/>
            </a:endParaRPr>
          </a:p>
          <a:p>
            <a:pPr indent="0" lvl="0" marL="0" rtl="0" algn="l">
              <a:spcBef>
                <a:spcPts val="1400"/>
              </a:spcBef>
              <a:spcAft>
                <a:spcPts val="0"/>
              </a:spcAft>
              <a:buNone/>
            </a:pPr>
            <a:r>
              <a:rPr lang="it-IT" sz="2100">
                <a:latin typeface="Raleway"/>
                <a:ea typeface="Raleway"/>
                <a:cs typeface="Raleway"/>
                <a:sym typeface="Raleway"/>
              </a:rPr>
              <a:t>returns a matrix from which the rotation and translation vector can be extrapolated (rvec, tvec)</a:t>
            </a:r>
            <a:endParaRPr sz="2100">
              <a:latin typeface="Raleway"/>
              <a:ea typeface="Raleway"/>
              <a:cs typeface="Raleway"/>
              <a:sym typeface="Raleway"/>
            </a:endParaRPr>
          </a:p>
          <a:p>
            <a:pPr indent="0" lvl="0" marL="0" rtl="0" algn="l">
              <a:spcBef>
                <a:spcPts val="1400"/>
              </a:spcBef>
              <a:spcAft>
                <a:spcPts val="0"/>
              </a:spcAft>
              <a:buNone/>
            </a:pPr>
            <a:r>
              <a:rPr b="1" lang="it-IT" sz="2100">
                <a:latin typeface="Raleway"/>
                <a:ea typeface="Raleway"/>
                <a:cs typeface="Raleway"/>
                <a:sym typeface="Raleway"/>
              </a:rPr>
              <a:t>Rot_matrix = cv2.Rodriguez(rvec) </a:t>
            </a:r>
            <a:endParaRPr b="1" sz="2100">
              <a:latin typeface="Raleway"/>
              <a:ea typeface="Raleway"/>
              <a:cs typeface="Raleway"/>
              <a:sym typeface="Raleway"/>
            </a:endParaRPr>
          </a:p>
          <a:p>
            <a:pPr indent="0" lvl="0" marL="0" rtl="0" algn="l">
              <a:spcBef>
                <a:spcPts val="1400"/>
              </a:spcBef>
              <a:spcAft>
                <a:spcPts val="0"/>
              </a:spcAft>
              <a:buNone/>
            </a:pPr>
            <a:r>
              <a:rPr lang="it-IT" sz="2100">
                <a:latin typeface="Raleway"/>
                <a:ea typeface="Raleway"/>
                <a:cs typeface="Raleway"/>
                <a:sym typeface="Raleway"/>
              </a:rPr>
              <a:t>defines rotation on an axis with a vector (v * theta)</a:t>
            </a:r>
            <a:endParaRPr sz="2100">
              <a:latin typeface="Raleway"/>
              <a:ea typeface="Raleway"/>
              <a:cs typeface="Raleway"/>
              <a:sym typeface="Raleway"/>
            </a:endParaRPr>
          </a:p>
          <a:p>
            <a:pPr indent="0" lvl="0" marL="0" rtl="0" algn="l">
              <a:spcBef>
                <a:spcPts val="1400"/>
              </a:spcBef>
              <a:spcAft>
                <a:spcPts val="200"/>
              </a:spcAft>
              <a:buNone/>
            </a:pPr>
            <a:r>
              <a:rPr b="1" lang="it-IT" sz="2100">
                <a:latin typeface="Raleway"/>
                <a:ea typeface="Raleway"/>
                <a:cs typeface="Raleway"/>
                <a:sym typeface="Raleway"/>
              </a:rPr>
              <a:t>roll, pitch, yaw = rotationMatrixToEulerAngles(Rot_matrix.T)</a:t>
            </a:r>
            <a:endParaRPr b="1" sz="2100">
              <a:latin typeface="Raleway"/>
              <a:ea typeface="Raleway"/>
              <a:cs typeface="Raleway"/>
              <a:sym typeface="Ralew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8"/>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ArUco marker pose estimation</a:t>
            </a:r>
            <a:endParaRPr/>
          </a:p>
        </p:txBody>
      </p:sp>
      <p:pic>
        <p:nvPicPr>
          <p:cNvPr id="476" name="Google Shape;476;p68" title="21.02.2021_10.32.47_REC_1.mp4">
            <a:hlinkClick r:id="rId3"/>
          </p:cNvPr>
          <p:cNvPicPr preferRelativeResize="0"/>
          <p:nvPr/>
        </p:nvPicPr>
        <p:blipFill>
          <a:blip r:embed="rId4">
            <a:alphaModFix/>
          </a:blip>
          <a:stretch>
            <a:fillRect/>
          </a:stretch>
        </p:blipFill>
        <p:spPr>
          <a:xfrm>
            <a:off x="3269900" y="1852450"/>
            <a:ext cx="5821888" cy="437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9"/>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DJI Tello Drone</a:t>
            </a:r>
            <a:endParaRPr/>
          </a:p>
        </p:txBody>
      </p:sp>
      <p:sp>
        <p:nvSpPr>
          <p:cNvPr id="482" name="Google Shape;482;p69"/>
          <p:cNvSpPr txBox="1"/>
          <p:nvPr>
            <p:ph idx="1" type="body"/>
          </p:nvPr>
        </p:nvSpPr>
        <p:spPr>
          <a:xfrm>
            <a:off x="1333497" y="1846700"/>
            <a:ext cx="8595300" cy="4351200"/>
          </a:xfrm>
          <a:prstGeom prst="rect">
            <a:avLst/>
          </a:prstGeom>
          <a:ln cap="flat" cmpd="sng" w="9525">
            <a:solidFill>
              <a:srgbClr val="FFFFFF"/>
            </a:solidFill>
            <a:prstDash val="solid"/>
            <a:round/>
            <a:headEnd len="sm" w="sm" type="none"/>
            <a:tailEnd len="sm" w="sm" type="none"/>
          </a:ln>
        </p:spPr>
        <p:txBody>
          <a:bodyPr anchorCtr="0" anchor="t" bIns="45700" lIns="91425" spcFirstLastPara="1" rIns="91425" wrap="square" tIns="45700">
            <a:normAutofit lnSpcReduction="10000"/>
          </a:bodyPr>
          <a:lstStyle/>
          <a:p>
            <a:pPr indent="0" lvl="0" marL="0" rtl="0" algn="l">
              <a:spcBef>
                <a:spcPts val="1400"/>
              </a:spcBef>
              <a:spcAft>
                <a:spcPts val="0"/>
              </a:spcAft>
              <a:buNone/>
            </a:pPr>
            <a:r>
              <a:rPr lang="it-IT">
                <a:latin typeface="Raleway"/>
                <a:ea typeface="Raleway"/>
                <a:cs typeface="Raleway"/>
                <a:sym typeface="Raleway"/>
              </a:rPr>
              <a:t>Tello is </a:t>
            </a:r>
            <a:r>
              <a:rPr lang="it-IT">
                <a:latin typeface="Raleway"/>
                <a:ea typeface="Raleway"/>
                <a:cs typeface="Raleway"/>
                <a:sym typeface="Raleway"/>
              </a:rPr>
              <a:t>the drone was used in the prototype. It’s a small drone (80g) and it's easy to program.</a:t>
            </a:r>
            <a:endParaRPr>
              <a:latin typeface="Raleway"/>
              <a:ea typeface="Raleway"/>
              <a:cs typeface="Raleway"/>
              <a:sym typeface="Raleway"/>
            </a:endParaRPr>
          </a:p>
          <a:p>
            <a:pPr indent="0" lvl="0" marL="0" rtl="0" algn="l">
              <a:spcBef>
                <a:spcPts val="1400"/>
              </a:spcBef>
              <a:spcAft>
                <a:spcPts val="0"/>
              </a:spcAft>
              <a:buNone/>
            </a:pPr>
            <a:r>
              <a:rPr lang="it-IT">
                <a:latin typeface="Raleway"/>
                <a:ea typeface="Raleway"/>
                <a:cs typeface="Raleway"/>
                <a:sym typeface="Raleway"/>
              </a:rPr>
              <a:t>Specs:</a:t>
            </a:r>
            <a:endParaRPr>
              <a:latin typeface="Raleway"/>
              <a:ea typeface="Raleway"/>
              <a:cs typeface="Raleway"/>
              <a:sym typeface="Raleway"/>
            </a:endParaRPr>
          </a:p>
          <a:p>
            <a:pPr indent="-307975" lvl="0" marL="457200" rtl="0" algn="l">
              <a:lnSpc>
                <a:spcPct val="115000"/>
              </a:lnSpc>
              <a:spcBef>
                <a:spcPts val="200"/>
              </a:spcBef>
              <a:spcAft>
                <a:spcPts val="0"/>
              </a:spcAft>
              <a:buClr>
                <a:srgbClr val="1A1A1A"/>
              </a:buClr>
              <a:buSzPts val="1250"/>
              <a:buFont typeface="Raleway"/>
              <a:buChar char="●"/>
            </a:pPr>
            <a:r>
              <a:rPr b="1" lang="it-IT" sz="1400">
                <a:solidFill>
                  <a:srgbClr val="9B9B9B"/>
                </a:solidFill>
                <a:latin typeface="Raleway"/>
                <a:ea typeface="Raleway"/>
                <a:cs typeface="Raleway"/>
                <a:sym typeface="Raleway"/>
              </a:rPr>
              <a:t>Weight: 87g (Propellers and Battery Included)</a:t>
            </a:r>
            <a:endParaRPr b="1" sz="1400">
              <a:solidFill>
                <a:srgbClr val="9B9B9B"/>
              </a:solidFill>
              <a:latin typeface="Raleway"/>
              <a:ea typeface="Raleway"/>
              <a:cs typeface="Raleway"/>
              <a:sym typeface="Raleway"/>
            </a:endParaRPr>
          </a:p>
          <a:p>
            <a:pPr indent="-307975" lvl="0" marL="457200" rtl="0" algn="l">
              <a:lnSpc>
                <a:spcPct val="115000"/>
              </a:lnSpc>
              <a:spcBef>
                <a:spcPts val="0"/>
              </a:spcBef>
              <a:spcAft>
                <a:spcPts val="0"/>
              </a:spcAft>
              <a:buClr>
                <a:srgbClr val="1A1A1A"/>
              </a:buClr>
              <a:buSzPts val="1250"/>
              <a:buFont typeface="Raleway"/>
              <a:buChar char="●"/>
            </a:pPr>
            <a:r>
              <a:rPr b="1" lang="it-IT" sz="1400">
                <a:solidFill>
                  <a:srgbClr val="9B9B9B"/>
                </a:solidFill>
                <a:latin typeface="Raleway"/>
                <a:ea typeface="Raleway"/>
                <a:cs typeface="Raleway"/>
                <a:sym typeface="Raleway"/>
              </a:rPr>
              <a:t>Dimensions: 98×92.5×41 mm</a:t>
            </a:r>
            <a:endParaRPr b="1" sz="1400">
              <a:solidFill>
                <a:srgbClr val="9B9B9B"/>
              </a:solidFill>
              <a:latin typeface="Raleway"/>
              <a:ea typeface="Raleway"/>
              <a:cs typeface="Raleway"/>
              <a:sym typeface="Raleway"/>
            </a:endParaRPr>
          </a:p>
          <a:p>
            <a:pPr indent="-307975" lvl="0" marL="457200" rtl="0" algn="l">
              <a:lnSpc>
                <a:spcPct val="115000"/>
              </a:lnSpc>
              <a:spcBef>
                <a:spcPts val="0"/>
              </a:spcBef>
              <a:spcAft>
                <a:spcPts val="0"/>
              </a:spcAft>
              <a:buClr>
                <a:srgbClr val="1A1A1A"/>
              </a:buClr>
              <a:buSzPts val="1250"/>
              <a:buFont typeface="Raleway"/>
              <a:buChar char="●"/>
            </a:pPr>
            <a:r>
              <a:rPr b="1" lang="it-IT" sz="1400">
                <a:solidFill>
                  <a:srgbClr val="9B9B9B"/>
                </a:solidFill>
                <a:latin typeface="Raleway"/>
                <a:ea typeface="Raleway"/>
                <a:cs typeface="Raleway"/>
                <a:sym typeface="Raleway"/>
              </a:rPr>
              <a:t>Propeller: 3 inches</a:t>
            </a:r>
            <a:endParaRPr b="1" sz="1400">
              <a:solidFill>
                <a:srgbClr val="9B9B9B"/>
              </a:solidFill>
              <a:latin typeface="Raleway"/>
              <a:ea typeface="Raleway"/>
              <a:cs typeface="Raleway"/>
              <a:sym typeface="Raleway"/>
            </a:endParaRPr>
          </a:p>
          <a:p>
            <a:pPr indent="-307975" lvl="0" marL="457200" rtl="0" algn="l">
              <a:lnSpc>
                <a:spcPct val="115000"/>
              </a:lnSpc>
              <a:spcBef>
                <a:spcPts val="0"/>
              </a:spcBef>
              <a:spcAft>
                <a:spcPts val="0"/>
              </a:spcAft>
              <a:buClr>
                <a:srgbClr val="1A1A1A"/>
              </a:buClr>
              <a:buSzPts val="1250"/>
              <a:buFont typeface="Raleway"/>
              <a:buChar char="●"/>
            </a:pPr>
            <a:r>
              <a:rPr b="1" lang="it-IT" sz="1400">
                <a:solidFill>
                  <a:srgbClr val="9B9B9B"/>
                </a:solidFill>
                <a:latin typeface="Raleway"/>
                <a:ea typeface="Raleway"/>
                <a:cs typeface="Raleway"/>
                <a:sym typeface="Raleway"/>
              </a:rPr>
              <a:t>Built-in Functions: Range Finder, Barometer, LED, Vision System, 2.4 GHz 802.11n Wi-Fi, 720p Live View</a:t>
            </a:r>
            <a:endParaRPr b="1" sz="1400">
              <a:solidFill>
                <a:srgbClr val="9B9B9B"/>
              </a:solidFill>
              <a:latin typeface="Raleway"/>
              <a:ea typeface="Raleway"/>
              <a:cs typeface="Raleway"/>
              <a:sym typeface="Raleway"/>
            </a:endParaRPr>
          </a:p>
          <a:p>
            <a:pPr indent="-307975" lvl="0" marL="457200" rtl="0" algn="l">
              <a:lnSpc>
                <a:spcPct val="115000"/>
              </a:lnSpc>
              <a:spcBef>
                <a:spcPts val="0"/>
              </a:spcBef>
              <a:spcAft>
                <a:spcPts val="0"/>
              </a:spcAft>
              <a:buClr>
                <a:srgbClr val="1A1A1A"/>
              </a:buClr>
              <a:buSzPts val="1250"/>
              <a:buFont typeface="Raleway"/>
              <a:buChar char="●"/>
            </a:pPr>
            <a:r>
              <a:rPr b="1" lang="it-IT" sz="1400">
                <a:solidFill>
                  <a:srgbClr val="9B9B9B"/>
                </a:solidFill>
                <a:latin typeface="Raleway"/>
                <a:ea typeface="Raleway"/>
                <a:cs typeface="Raleway"/>
                <a:sym typeface="Raleway"/>
              </a:rPr>
              <a:t>Port: Micro USB Charging Port</a:t>
            </a:r>
            <a:endParaRPr b="1" sz="1400">
              <a:solidFill>
                <a:srgbClr val="9B9B9B"/>
              </a:solidFill>
              <a:latin typeface="Raleway"/>
              <a:ea typeface="Raleway"/>
              <a:cs typeface="Raleway"/>
              <a:sym typeface="Raleway"/>
            </a:endParaRPr>
          </a:p>
          <a:p>
            <a:pPr indent="0" lvl="0" marL="457200" rtl="0" algn="l">
              <a:lnSpc>
                <a:spcPct val="115000"/>
              </a:lnSpc>
              <a:spcBef>
                <a:spcPts val="0"/>
              </a:spcBef>
              <a:spcAft>
                <a:spcPts val="0"/>
              </a:spcAft>
              <a:buNone/>
            </a:pPr>
            <a:r>
              <a:t/>
            </a:r>
            <a:endParaRPr b="1" sz="1400">
              <a:solidFill>
                <a:srgbClr val="9B9B9B"/>
              </a:solidFill>
              <a:latin typeface="Raleway"/>
              <a:ea typeface="Raleway"/>
              <a:cs typeface="Raleway"/>
              <a:sym typeface="Raleway"/>
            </a:endParaRPr>
          </a:p>
          <a:p>
            <a:pPr indent="-317500" lvl="0" marL="457200" rtl="0" algn="l">
              <a:lnSpc>
                <a:spcPct val="115000"/>
              </a:lnSpc>
              <a:spcBef>
                <a:spcPts val="0"/>
              </a:spcBef>
              <a:spcAft>
                <a:spcPts val="0"/>
              </a:spcAft>
              <a:buClr>
                <a:srgbClr val="9B9B9B"/>
              </a:buClr>
              <a:buSzPts val="1400"/>
              <a:buFont typeface="Raleway"/>
              <a:buChar char="●"/>
            </a:pPr>
            <a:r>
              <a:rPr b="1" lang="it-IT" sz="1400">
                <a:solidFill>
                  <a:srgbClr val="9B9B9B"/>
                </a:solidFill>
                <a:latin typeface="Raleway"/>
                <a:ea typeface="Raleway"/>
                <a:cs typeface="Raleway"/>
                <a:sym typeface="Raleway"/>
              </a:rPr>
              <a:t>Photo: 5MP (2592x1936)</a:t>
            </a:r>
            <a:endParaRPr b="1" sz="1400">
              <a:solidFill>
                <a:srgbClr val="9B9B9B"/>
              </a:solidFill>
              <a:latin typeface="Raleway"/>
              <a:ea typeface="Raleway"/>
              <a:cs typeface="Raleway"/>
              <a:sym typeface="Raleway"/>
            </a:endParaRPr>
          </a:p>
          <a:p>
            <a:pPr indent="-317500" lvl="0" marL="457200" rtl="0" algn="l">
              <a:lnSpc>
                <a:spcPct val="115000"/>
              </a:lnSpc>
              <a:spcBef>
                <a:spcPts val="0"/>
              </a:spcBef>
              <a:spcAft>
                <a:spcPts val="0"/>
              </a:spcAft>
              <a:buClr>
                <a:srgbClr val="9B9B9B"/>
              </a:buClr>
              <a:buSzPts val="1400"/>
              <a:buFont typeface="Raleway"/>
              <a:buChar char="●"/>
            </a:pPr>
            <a:r>
              <a:rPr b="1" lang="it-IT" sz="1400">
                <a:solidFill>
                  <a:srgbClr val="9B9B9B"/>
                </a:solidFill>
                <a:latin typeface="Raleway"/>
                <a:ea typeface="Raleway"/>
                <a:cs typeface="Raleway"/>
                <a:sym typeface="Raleway"/>
              </a:rPr>
              <a:t>FOV: 82.6°</a:t>
            </a:r>
            <a:endParaRPr b="1" sz="1400">
              <a:solidFill>
                <a:srgbClr val="9B9B9B"/>
              </a:solidFill>
              <a:latin typeface="Raleway"/>
              <a:ea typeface="Raleway"/>
              <a:cs typeface="Raleway"/>
              <a:sym typeface="Raleway"/>
            </a:endParaRPr>
          </a:p>
          <a:p>
            <a:pPr indent="-317500" lvl="0" marL="457200" rtl="0" algn="l">
              <a:lnSpc>
                <a:spcPct val="115000"/>
              </a:lnSpc>
              <a:spcBef>
                <a:spcPts val="0"/>
              </a:spcBef>
              <a:spcAft>
                <a:spcPts val="0"/>
              </a:spcAft>
              <a:buClr>
                <a:srgbClr val="9B9B9B"/>
              </a:buClr>
              <a:buSzPts val="1400"/>
              <a:buFont typeface="Raleway"/>
              <a:buChar char="●"/>
            </a:pPr>
            <a:r>
              <a:rPr b="1" lang="it-IT" sz="1400">
                <a:solidFill>
                  <a:srgbClr val="9B9B9B"/>
                </a:solidFill>
                <a:latin typeface="Raleway"/>
                <a:ea typeface="Raleway"/>
                <a:cs typeface="Raleway"/>
                <a:sym typeface="Raleway"/>
              </a:rPr>
              <a:t>Video: HD720P30</a:t>
            </a:r>
            <a:endParaRPr b="1" sz="1400">
              <a:solidFill>
                <a:srgbClr val="9B9B9B"/>
              </a:solidFill>
              <a:latin typeface="Raleway"/>
              <a:ea typeface="Raleway"/>
              <a:cs typeface="Raleway"/>
              <a:sym typeface="Raleway"/>
            </a:endParaRPr>
          </a:p>
          <a:p>
            <a:pPr indent="-317500" lvl="0" marL="457200" rtl="0" algn="l">
              <a:lnSpc>
                <a:spcPct val="115000"/>
              </a:lnSpc>
              <a:spcBef>
                <a:spcPts val="0"/>
              </a:spcBef>
              <a:spcAft>
                <a:spcPts val="0"/>
              </a:spcAft>
              <a:buClr>
                <a:srgbClr val="9B9B9B"/>
              </a:buClr>
              <a:buSzPts val="1400"/>
              <a:buFont typeface="Raleway"/>
              <a:buChar char="●"/>
            </a:pPr>
            <a:r>
              <a:rPr b="1" lang="it-IT" sz="1400">
                <a:solidFill>
                  <a:srgbClr val="9B9B9B"/>
                </a:solidFill>
                <a:latin typeface="Raleway"/>
                <a:ea typeface="Raleway"/>
                <a:cs typeface="Raleway"/>
                <a:sym typeface="Raleway"/>
              </a:rPr>
              <a:t>Format: JPG(Photo); MP4(Video)</a:t>
            </a:r>
            <a:endParaRPr b="1" sz="1400">
              <a:solidFill>
                <a:srgbClr val="9B9B9B"/>
              </a:solidFill>
              <a:latin typeface="Raleway"/>
              <a:ea typeface="Raleway"/>
              <a:cs typeface="Raleway"/>
              <a:sym typeface="Raleway"/>
            </a:endParaRPr>
          </a:p>
          <a:p>
            <a:pPr indent="-317500" lvl="0" marL="457200" rtl="0" algn="l">
              <a:lnSpc>
                <a:spcPct val="115000"/>
              </a:lnSpc>
              <a:spcBef>
                <a:spcPts val="0"/>
              </a:spcBef>
              <a:spcAft>
                <a:spcPts val="0"/>
              </a:spcAft>
              <a:buClr>
                <a:srgbClr val="9B9B9B"/>
              </a:buClr>
              <a:buSzPts val="1400"/>
              <a:buFont typeface="Raleway"/>
              <a:buChar char="●"/>
            </a:pPr>
            <a:r>
              <a:rPr b="1" lang="it-IT" sz="1400">
                <a:solidFill>
                  <a:srgbClr val="9B9B9B"/>
                </a:solidFill>
                <a:latin typeface="Raleway"/>
                <a:ea typeface="Raleway"/>
                <a:cs typeface="Raleway"/>
                <a:sym typeface="Raleway"/>
              </a:rPr>
              <a:t>EIS: Yes</a:t>
            </a:r>
            <a:endParaRPr b="1" sz="1400">
              <a:solidFill>
                <a:srgbClr val="9B9B9B"/>
              </a:solidFill>
              <a:latin typeface="Raleway"/>
              <a:ea typeface="Raleway"/>
              <a:cs typeface="Raleway"/>
              <a:sym typeface="Raleway"/>
            </a:endParaRPr>
          </a:p>
          <a:p>
            <a:pPr indent="0" lvl="0" marL="457200" rtl="0" algn="l">
              <a:lnSpc>
                <a:spcPct val="115000"/>
              </a:lnSpc>
              <a:spcBef>
                <a:spcPts val="0"/>
              </a:spcBef>
              <a:spcAft>
                <a:spcPts val="0"/>
              </a:spcAft>
              <a:buNone/>
            </a:pPr>
            <a:r>
              <a:t/>
            </a:r>
            <a:endParaRPr sz="1200">
              <a:solidFill>
                <a:srgbClr val="9B9B9B"/>
              </a:solidFill>
              <a:latin typeface="Raleway"/>
              <a:ea typeface="Raleway"/>
              <a:cs typeface="Raleway"/>
              <a:sym typeface="Raleway"/>
            </a:endParaRPr>
          </a:p>
          <a:p>
            <a:pPr indent="0" lvl="0" marL="0" rtl="0" algn="l">
              <a:spcBef>
                <a:spcPts val="1400"/>
              </a:spcBef>
              <a:spcAft>
                <a:spcPts val="200"/>
              </a:spcAft>
              <a:buNone/>
            </a:pPr>
            <a:r>
              <a:t/>
            </a:r>
            <a:endParaRPr>
              <a:latin typeface="Raleway"/>
              <a:ea typeface="Raleway"/>
              <a:cs typeface="Raleway"/>
              <a:sym typeface="Raleway"/>
            </a:endParaRPr>
          </a:p>
        </p:txBody>
      </p:sp>
      <p:pic>
        <p:nvPicPr>
          <p:cNvPr id="483" name="Google Shape;483;p69"/>
          <p:cNvPicPr preferRelativeResize="0"/>
          <p:nvPr/>
        </p:nvPicPr>
        <p:blipFill>
          <a:blip r:embed="rId3">
            <a:alphaModFix/>
          </a:blip>
          <a:stretch>
            <a:fillRect/>
          </a:stretch>
        </p:blipFill>
        <p:spPr>
          <a:xfrm>
            <a:off x="6168425" y="4024088"/>
            <a:ext cx="2800350" cy="1628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0"/>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Tello SDK 2.0</a:t>
            </a:r>
            <a:endParaRPr/>
          </a:p>
        </p:txBody>
      </p:sp>
      <p:sp>
        <p:nvSpPr>
          <p:cNvPr id="489" name="Google Shape;489;p70"/>
          <p:cNvSpPr txBox="1"/>
          <p:nvPr>
            <p:ph idx="1" type="body"/>
          </p:nvPr>
        </p:nvSpPr>
        <p:spPr>
          <a:xfrm>
            <a:off x="1261875" y="1828800"/>
            <a:ext cx="8765400" cy="4351200"/>
          </a:xfrm>
          <a:prstGeom prst="rect">
            <a:avLst/>
          </a:prstGeom>
        </p:spPr>
        <p:txBody>
          <a:bodyPr anchorCtr="0" anchor="t" bIns="45700" lIns="91425" spcFirstLastPara="1" rIns="91425" wrap="square" tIns="45700">
            <a:normAutofit fontScale="25000" lnSpcReduction="20000"/>
          </a:bodyPr>
          <a:lstStyle/>
          <a:p>
            <a:pPr indent="0" lvl="0" marL="0" rtl="0" algn="l">
              <a:spcBef>
                <a:spcPts val="1400"/>
              </a:spcBef>
              <a:spcAft>
                <a:spcPts val="0"/>
              </a:spcAft>
              <a:buNone/>
            </a:pPr>
            <a:r>
              <a:rPr lang="it-IT" sz="7392">
                <a:latin typeface="Raleway"/>
                <a:ea typeface="Raleway"/>
                <a:cs typeface="Raleway"/>
                <a:sym typeface="Raleway"/>
              </a:rPr>
              <a:t>To interact with the drone you must use the functions defined in the tello sdk.</a:t>
            </a:r>
            <a:endParaRPr sz="7392">
              <a:latin typeface="Raleway"/>
              <a:ea typeface="Raleway"/>
              <a:cs typeface="Raleway"/>
              <a:sym typeface="Raleway"/>
            </a:endParaRPr>
          </a:p>
          <a:p>
            <a:pPr indent="0" lvl="0" marL="0" rtl="0" algn="l">
              <a:spcBef>
                <a:spcPts val="1400"/>
              </a:spcBef>
              <a:spcAft>
                <a:spcPts val="0"/>
              </a:spcAft>
              <a:buNone/>
            </a:pPr>
            <a:r>
              <a:rPr lang="it-IT" sz="7392">
                <a:latin typeface="Raleway"/>
                <a:ea typeface="Raleway"/>
                <a:cs typeface="Raleway"/>
                <a:sym typeface="Raleway"/>
              </a:rPr>
              <a:t>These are some of the elementary movements:</a:t>
            </a:r>
            <a:endParaRPr sz="7392">
              <a:latin typeface="Raleway"/>
              <a:ea typeface="Raleway"/>
              <a:cs typeface="Raleway"/>
              <a:sym typeface="Raleway"/>
            </a:endParaRPr>
          </a:p>
          <a:p>
            <a:pPr indent="0" lvl="0" marL="0" rtl="0" algn="l">
              <a:spcBef>
                <a:spcPts val="1400"/>
              </a:spcBef>
              <a:spcAft>
                <a:spcPts val="0"/>
              </a:spcAft>
              <a:buNone/>
            </a:pPr>
            <a:r>
              <a:t/>
            </a:r>
            <a:endParaRPr sz="6692">
              <a:latin typeface="Raleway"/>
              <a:ea typeface="Raleway"/>
              <a:cs typeface="Raleway"/>
              <a:sym typeface="Raleway"/>
            </a:endParaRPr>
          </a:p>
          <a:p>
            <a:pPr indent="0" lvl="0" marL="0" rtl="0" algn="l">
              <a:spcBef>
                <a:spcPts val="1400"/>
              </a:spcBef>
              <a:spcAft>
                <a:spcPts val="0"/>
              </a:spcAft>
              <a:buNone/>
            </a:pPr>
            <a:r>
              <a:rPr lang="it-IT" sz="7500">
                <a:latin typeface="Raleway"/>
                <a:ea typeface="Raleway"/>
                <a:cs typeface="Raleway"/>
                <a:sym typeface="Raleway"/>
              </a:rPr>
              <a:t>-tello.move(dir, dist)</a:t>
            </a:r>
            <a:endParaRPr sz="7500">
              <a:latin typeface="Raleway"/>
              <a:ea typeface="Raleway"/>
              <a:cs typeface="Raleway"/>
              <a:sym typeface="Raleway"/>
            </a:endParaRPr>
          </a:p>
          <a:p>
            <a:pPr indent="0" lvl="0" marL="0" rtl="0" algn="l">
              <a:spcBef>
                <a:spcPts val="1400"/>
              </a:spcBef>
              <a:spcAft>
                <a:spcPts val="0"/>
              </a:spcAft>
              <a:buNone/>
            </a:pPr>
            <a:r>
              <a:rPr lang="it-IT" sz="7500">
                <a:latin typeface="Raleway"/>
                <a:ea typeface="Raleway"/>
                <a:cs typeface="Raleway"/>
                <a:sym typeface="Raleway"/>
              </a:rPr>
              <a:t>-tello.go(x,y,z,speed)</a:t>
            </a:r>
            <a:endParaRPr sz="7500">
              <a:latin typeface="Raleway"/>
              <a:ea typeface="Raleway"/>
              <a:cs typeface="Raleway"/>
              <a:sym typeface="Raleway"/>
            </a:endParaRPr>
          </a:p>
          <a:p>
            <a:pPr indent="0" lvl="0" marL="0" rtl="0" algn="l">
              <a:spcBef>
                <a:spcPts val="1400"/>
              </a:spcBef>
              <a:spcAft>
                <a:spcPts val="0"/>
              </a:spcAft>
              <a:buNone/>
            </a:pPr>
            <a:r>
              <a:rPr lang="it-IT" sz="7500">
                <a:latin typeface="Raleway"/>
                <a:ea typeface="Raleway"/>
                <a:cs typeface="Raleway"/>
                <a:sym typeface="Raleway"/>
              </a:rPr>
              <a:t>-tello.rotate_counter/clockwise(theta)</a:t>
            </a:r>
            <a:endParaRPr sz="7500">
              <a:latin typeface="Raleway"/>
              <a:ea typeface="Raleway"/>
              <a:cs typeface="Raleway"/>
              <a:sym typeface="Raleway"/>
            </a:endParaRPr>
          </a:p>
          <a:p>
            <a:pPr indent="0" lvl="0" marL="0" rtl="0" algn="l">
              <a:spcBef>
                <a:spcPts val="1400"/>
              </a:spcBef>
              <a:spcAft>
                <a:spcPts val="0"/>
              </a:spcAft>
              <a:buNone/>
            </a:pPr>
            <a:r>
              <a:rPr lang="it-IT" sz="7500">
                <a:latin typeface="Raleway"/>
                <a:ea typeface="Raleway"/>
                <a:cs typeface="Raleway"/>
                <a:sym typeface="Raleway"/>
              </a:rPr>
              <a:t>-tello.takeoff()</a:t>
            </a:r>
            <a:endParaRPr sz="7500">
              <a:latin typeface="Raleway"/>
              <a:ea typeface="Raleway"/>
              <a:cs typeface="Raleway"/>
              <a:sym typeface="Raleway"/>
            </a:endParaRPr>
          </a:p>
          <a:p>
            <a:pPr indent="0" lvl="0" marL="0" rtl="0" algn="l">
              <a:spcBef>
                <a:spcPts val="1400"/>
              </a:spcBef>
              <a:spcAft>
                <a:spcPts val="0"/>
              </a:spcAft>
              <a:buNone/>
            </a:pPr>
            <a:r>
              <a:rPr lang="it-IT" sz="7500">
                <a:latin typeface="Raleway"/>
                <a:ea typeface="Raleway"/>
                <a:cs typeface="Raleway"/>
                <a:sym typeface="Raleway"/>
              </a:rPr>
              <a:t>-tello.land()</a:t>
            </a:r>
            <a:endParaRPr sz="7500">
              <a:latin typeface="Raleway"/>
              <a:ea typeface="Raleway"/>
              <a:cs typeface="Raleway"/>
              <a:sym typeface="Raleway"/>
            </a:endParaRPr>
          </a:p>
          <a:p>
            <a:pPr indent="0" lvl="0" marL="0" rtl="0" algn="l">
              <a:spcBef>
                <a:spcPts val="1400"/>
              </a:spcBef>
              <a:spcAft>
                <a:spcPts val="0"/>
              </a:spcAft>
              <a:buNone/>
            </a:pPr>
            <a:r>
              <a:rPr lang="it-IT" sz="7500">
                <a:latin typeface="Raleway"/>
                <a:ea typeface="Raleway"/>
                <a:cs typeface="Raleway"/>
                <a:sym typeface="Raleway"/>
              </a:rPr>
              <a:t>with tello.get_time_of_flight() you can estimate the distance traveled. but it’s not accurate for environmental agents.</a:t>
            </a:r>
            <a:endParaRPr sz="7500">
              <a:latin typeface="Raleway"/>
              <a:ea typeface="Raleway"/>
              <a:cs typeface="Raleway"/>
              <a:sym typeface="Raleway"/>
            </a:endParaRPr>
          </a:p>
          <a:p>
            <a:pPr indent="0" lvl="0" marL="0" rtl="0" algn="l">
              <a:spcBef>
                <a:spcPts val="1400"/>
              </a:spcBef>
              <a:spcAft>
                <a:spcPts val="0"/>
              </a:spcAft>
              <a:buNone/>
            </a:pPr>
            <a:r>
              <a:t/>
            </a:r>
            <a:endParaRPr sz="2392"/>
          </a:p>
          <a:p>
            <a:pPr indent="0" lvl="0" marL="0" rtl="0" algn="l">
              <a:spcBef>
                <a:spcPts val="1400"/>
              </a:spcBef>
              <a:spcAft>
                <a:spcPts val="0"/>
              </a:spcAft>
              <a:buNone/>
            </a:pPr>
            <a:r>
              <a:t/>
            </a:r>
            <a:endParaRPr sz="2000"/>
          </a:p>
          <a:p>
            <a:pPr indent="0" lvl="0" marL="0" rtl="0" algn="l">
              <a:spcBef>
                <a:spcPts val="1400"/>
              </a:spcBef>
              <a:spcAft>
                <a:spcPts val="200"/>
              </a:spcAft>
              <a:buNone/>
            </a:pPr>
            <a:r>
              <a:t/>
            </a:r>
            <a:endParaRPr sz="2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1"/>
          <p:cNvSpPr txBox="1"/>
          <p:nvPr>
            <p:ph type="title"/>
          </p:nvPr>
        </p:nvSpPr>
        <p:spPr>
          <a:xfrm>
            <a:off x="1261872" y="294198"/>
            <a:ext cx="9692700" cy="1397100"/>
          </a:xfrm>
          <a:prstGeom prst="rect">
            <a:avLst/>
          </a:prstGeom>
        </p:spPr>
        <p:txBody>
          <a:bodyPr anchorCtr="0" anchor="b" bIns="45700" lIns="91425" spcFirstLastPara="1" rIns="91425" wrap="square" tIns="27425">
            <a:normAutofit/>
          </a:bodyPr>
          <a:lstStyle/>
          <a:p>
            <a:pPr indent="0" lvl="0" marL="0" rtl="0" algn="l">
              <a:spcBef>
                <a:spcPts val="0"/>
              </a:spcBef>
              <a:spcAft>
                <a:spcPts val="0"/>
              </a:spcAft>
              <a:buNone/>
            </a:pPr>
            <a:r>
              <a:rPr lang="it-IT"/>
              <a:t>Tello drone pose estimation and  tracking</a:t>
            </a:r>
            <a:endParaRPr/>
          </a:p>
        </p:txBody>
      </p:sp>
      <p:pic>
        <p:nvPicPr>
          <p:cNvPr id="495" name="Google Shape;495;p71" title="26.02.2021_09.54.39_REC_1.mp4">
            <a:hlinkClick r:id="rId3"/>
          </p:cNvPr>
          <p:cNvPicPr preferRelativeResize="0"/>
          <p:nvPr/>
        </p:nvPicPr>
        <p:blipFill>
          <a:blip r:embed="rId4">
            <a:alphaModFix/>
          </a:blip>
          <a:stretch>
            <a:fillRect/>
          </a:stretch>
        </p:blipFill>
        <p:spPr>
          <a:xfrm>
            <a:off x="2679225" y="1691298"/>
            <a:ext cx="6858000" cy="457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2"/>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highlight>
                  <a:schemeClr val="accent3"/>
                </a:highlight>
              </a:rPr>
              <a:t>DEMO</a:t>
            </a:r>
            <a:endParaRPr>
              <a:highlight>
                <a:schemeClr val="accent3"/>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3" title="Video Finale.mp4">
            <a:hlinkClick r:id="rId3"/>
          </p:cNvPr>
          <p:cNvPicPr preferRelativeResize="0"/>
          <p:nvPr/>
        </p:nvPicPr>
        <p:blipFill>
          <a:blip r:embed="rId4">
            <a:alphaModFix/>
          </a:blip>
          <a:stretch>
            <a:fillRect/>
          </a:stretch>
        </p:blipFill>
        <p:spPr>
          <a:xfrm>
            <a:off x="476500" y="134025"/>
            <a:ext cx="11715499" cy="65899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4"/>
          <p:cNvSpPr txBox="1"/>
          <p:nvPr>
            <p:ph type="title"/>
          </p:nvPr>
        </p:nvSpPr>
        <p:spPr>
          <a:xfrm>
            <a:off x="590400" y="75700"/>
            <a:ext cx="11505600" cy="767700"/>
          </a:xfrm>
          <a:prstGeom prst="rect">
            <a:avLst/>
          </a:prstGeom>
        </p:spPr>
        <p:txBody>
          <a:bodyPr anchorCtr="0" anchor="b" bIns="45700" lIns="91425" spcFirstLastPara="1" rIns="91425" wrap="square" tIns="27425">
            <a:normAutofit/>
          </a:bodyPr>
          <a:lstStyle/>
          <a:p>
            <a:pPr indent="0" lvl="0" marL="0" rtl="0" algn="ctr">
              <a:spcBef>
                <a:spcPts val="0"/>
              </a:spcBef>
              <a:spcAft>
                <a:spcPts val="0"/>
              </a:spcAft>
              <a:buNone/>
            </a:pPr>
            <a:r>
              <a:rPr lang="it-IT"/>
              <a:t>Recap of future features we look forward to add</a:t>
            </a:r>
            <a:endParaRPr/>
          </a:p>
        </p:txBody>
      </p:sp>
      <p:sp>
        <p:nvSpPr>
          <p:cNvPr id="511" name="Google Shape;511;p74"/>
          <p:cNvSpPr txBox="1"/>
          <p:nvPr>
            <p:ph idx="1" type="body"/>
          </p:nvPr>
        </p:nvSpPr>
        <p:spPr>
          <a:xfrm>
            <a:off x="812400" y="1090025"/>
            <a:ext cx="11283600" cy="5450100"/>
          </a:xfrm>
          <a:prstGeom prst="rect">
            <a:avLst/>
          </a:prstGeom>
          <a:noFill/>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it-IT" sz="2200">
                <a:solidFill>
                  <a:schemeClr val="dk1"/>
                </a:solidFill>
                <a:latin typeface="Raleway"/>
                <a:ea typeface="Raleway"/>
                <a:cs typeface="Raleway"/>
                <a:sym typeface="Raleway"/>
              </a:rPr>
              <a:t>1.</a:t>
            </a:r>
            <a:r>
              <a:rPr lang="it-IT" sz="1800">
                <a:solidFill>
                  <a:schemeClr val="dk1"/>
                </a:solidFill>
                <a:latin typeface="Raleway"/>
                <a:ea typeface="Raleway"/>
                <a:cs typeface="Raleway"/>
                <a:sym typeface="Raleway"/>
              </a:rPr>
              <a:t>Alarm will be triggered </a:t>
            </a:r>
            <a:r>
              <a:rPr b="1" lang="it-IT" sz="1800">
                <a:solidFill>
                  <a:schemeClr val="dk1"/>
                </a:solidFill>
                <a:latin typeface="Raleway"/>
                <a:ea typeface="Raleway"/>
                <a:cs typeface="Raleway"/>
                <a:sym typeface="Raleway"/>
              </a:rPr>
              <a:t>no</a:t>
            </a:r>
            <a:r>
              <a:rPr lang="it-IT" sz="1800">
                <a:solidFill>
                  <a:schemeClr val="dk1"/>
                </a:solidFill>
                <a:latin typeface="Raleway"/>
                <a:ea typeface="Raleway"/>
                <a:cs typeface="Raleway"/>
                <a:sym typeface="Raleway"/>
              </a:rPr>
              <a:t> more by a </a:t>
            </a:r>
            <a:r>
              <a:rPr b="1" lang="it-IT" sz="1800">
                <a:solidFill>
                  <a:schemeClr val="dk1"/>
                </a:solidFill>
                <a:latin typeface="Raleway"/>
                <a:ea typeface="Raleway"/>
                <a:cs typeface="Raleway"/>
                <a:sym typeface="Raleway"/>
              </a:rPr>
              <a:t>threshold</a:t>
            </a:r>
            <a:r>
              <a:rPr lang="it-IT" sz="1800">
                <a:solidFill>
                  <a:schemeClr val="dk1"/>
                </a:solidFill>
                <a:latin typeface="Raleway"/>
                <a:ea typeface="Raleway"/>
                <a:cs typeface="Raleway"/>
                <a:sym typeface="Raleway"/>
              </a:rPr>
              <a:t> but using data saved as </a:t>
            </a:r>
            <a:r>
              <a:rPr b="1" lang="it-IT" sz="1800">
                <a:solidFill>
                  <a:schemeClr val="dk1"/>
                </a:solidFill>
                <a:latin typeface="Raleway"/>
                <a:ea typeface="Raleway"/>
                <a:cs typeface="Raleway"/>
                <a:sym typeface="Raleway"/>
              </a:rPr>
              <a:t>feature vectors </a:t>
            </a:r>
            <a:r>
              <a:rPr lang="it-IT" sz="1800">
                <a:solidFill>
                  <a:schemeClr val="dk1"/>
                </a:solidFill>
                <a:latin typeface="Raleway"/>
                <a:ea typeface="Raleway"/>
                <a:cs typeface="Raleway"/>
                <a:sym typeface="Raleway"/>
              </a:rPr>
              <a:t>and using a </a:t>
            </a:r>
            <a:r>
              <a:rPr b="1" lang="it-IT" sz="1800">
                <a:solidFill>
                  <a:schemeClr val="dk1"/>
                </a:solidFill>
                <a:latin typeface="Raleway"/>
                <a:ea typeface="Raleway"/>
                <a:cs typeface="Raleway"/>
                <a:sym typeface="Raleway"/>
              </a:rPr>
              <a:t>labeled dataset </a:t>
            </a:r>
            <a:r>
              <a:rPr lang="it-IT" sz="1800">
                <a:solidFill>
                  <a:schemeClr val="dk1"/>
                </a:solidFill>
                <a:latin typeface="Raleway"/>
                <a:ea typeface="Raleway"/>
                <a:cs typeface="Raleway"/>
                <a:sym typeface="Raleway"/>
              </a:rPr>
              <a:t>(with data collected through time) so that an </a:t>
            </a:r>
            <a:r>
              <a:rPr b="1" lang="it-IT" sz="1800">
                <a:solidFill>
                  <a:schemeClr val="dk1"/>
                </a:solidFill>
                <a:latin typeface="Raleway"/>
                <a:ea typeface="Raleway"/>
                <a:cs typeface="Raleway"/>
                <a:sym typeface="Raleway"/>
              </a:rPr>
              <a:t>anomaly detection </a:t>
            </a:r>
            <a:r>
              <a:rPr lang="it-IT" sz="1800">
                <a:solidFill>
                  <a:schemeClr val="dk1"/>
                </a:solidFill>
                <a:latin typeface="Raleway"/>
                <a:ea typeface="Raleway"/>
                <a:cs typeface="Raleway"/>
                <a:sym typeface="Raleway"/>
              </a:rPr>
              <a:t>becomes possible and the alarms system becomes more accurate</a:t>
            </a:r>
            <a:endParaRPr sz="1800">
              <a:solidFill>
                <a:schemeClr val="dk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it-IT" sz="2200">
                <a:solidFill>
                  <a:schemeClr val="dk1"/>
                </a:solidFill>
                <a:latin typeface="Raleway"/>
                <a:ea typeface="Raleway"/>
                <a:cs typeface="Raleway"/>
                <a:sym typeface="Raleway"/>
              </a:rPr>
              <a:t>2.  </a:t>
            </a:r>
            <a:r>
              <a:rPr b="1" lang="it-IT" sz="1800">
                <a:solidFill>
                  <a:schemeClr val="dk1"/>
                </a:solidFill>
                <a:latin typeface="Raleway"/>
                <a:ea typeface="Raleway"/>
                <a:cs typeface="Raleway"/>
                <a:sym typeface="Raleway"/>
              </a:rPr>
              <a:t>One</a:t>
            </a:r>
            <a:r>
              <a:rPr lang="it-IT" sz="1800">
                <a:solidFill>
                  <a:schemeClr val="dk1"/>
                </a:solidFill>
                <a:latin typeface="Raleway"/>
                <a:ea typeface="Raleway"/>
                <a:cs typeface="Raleway"/>
                <a:sym typeface="Raleway"/>
              </a:rPr>
              <a:t> single </a:t>
            </a:r>
            <a:r>
              <a:rPr b="1" lang="it-IT" sz="1800">
                <a:solidFill>
                  <a:schemeClr val="dk1"/>
                </a:solidFill>
                <a:latin typeface="Raleway"/>
                <a:ea typeface="Raleway"/>
                <a:cs typeface="Raleway"/>
                <a:sym typeface="Raleway"/>
              </a:rPr>
              <a:t>account </a:t>
            </a:r>
            <a:r>
              <a:rPr lang="it-IT" sz="1800">
                <a:solidFill>
                  <a:schemeClr val="dk1"/>
                </a:solidFill>
                <a:latin typeface="Raleway"/>
                <a:ea typeface="Raleway"/>
                <a:cs typeface="Raleway"/>
                <a:sym typeface="Raleway"/>
              </a:rPr>
              <a:t>will offer the possibility to connect to </a:t>
            </a:r>
            <a:r>
              <a:rPr b="1" lang="it-IT" sz="1800">
                <a:solidFill>
                  <a:schemeClr val="dk1"/>
                </a:solidFill>
                <a:latin typeface="Raleway"/>
                <a:ea typeface="Raleway"/>
                <a:cs typeface="Raleway"/>
                <a:sym typeface="Raleway"/>
              </a:rPr>
              <a:t>multiple SAURUSS</a:t>
            </a:r>
            <a:endParaRPr b="1" sz="1800">
              <a:solidFill>
                <a:srgbClr val="FFFFFF"/>
              </a:solidFill>
              <a:highlight>
                <a:srgbClr val="222222"/>
              </a:highlight>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it-IT" sz="2200">
                <a:solidFill>
                  <a:schemeClr val="dk1"/>
                </a:solidFill>
                <a:latin typeface="Raleway"/>
                <a:ea typeface="Raleway"/>
                <a:cs typeface="Raleway"/>
                <a:sym typeface="Raleway"/>
              </a:rPr>
              <a:t>3.</a:t>
            </a:r>
            <a:r>
              <a:rPr lang="it-IT" sz="1800">
                <a:solidFill>
                  <a:schemeClr val="dk1"/>
                </a:solidFill>
                <a:latin typeface="Raleway"/>
                <a:ea typeface="Raleway"/>
                <a:cs typeface="Raleway"/>
                <a:sym typeface="Raleway"/>
              </a:rPr>
              <a:t> </a:t>
            </a:r>
            <a:r>
              <a:rPr lang="it-IT" sz="1800">
                <a:solidFill>
                  <a:schemeClr val="dk1"/>
                </a:solidFill>
                <a:latin typeface="Raleway"/>
                <a:ea typeface="Raleway"/>
                <a:cs typeface="Raleway"/>
                <a:sym typeface="Raleway"/>
              </a:rPr>
              <a:t>Drone will have </a:t>
            </a:r>
            <a:r>
              <a:rPr b="1" lang="it-IT" sz="1800">
                <a:solidFill>
                  <a:schemeClr val="dk1"/>
                </a:solidFill>
                <a:latin typeface="Raleway"/>
                <a:ea typeface="Raleway"/>
                <a:cs typeface="Raleway"/>
                <a:sym typeface="Raleway"/>
              </a:rPr>
              <a:t>GPS </a:t>
            </a:r>
            <a:r>
              <a:rPr lang="it-IT" sz="1800">
                <a:solidFill>
                  <a:schemeClr val="dk1"/>
                </a:solidFill>
                <a:latin typeface="Raleway"/>
                <a:ea typeface="Raleway"/>
                <a:cs typeface="Raleway"/>
                <a:sym typeface="Raleway"/>
              </a:rPr>
              <a:t>integrated so relative distances selected with a picker on the app will be replaced by current gps position(longitude,latitude) of the sensor, taken automatically on qr code scanning with the app</a:t>
            </a:r>
            <a:endParaRPr sz="1800">
              <a:solidFill>
                <a:schemeClr val="dk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it-IT" sz="2200">
                <a:solidFill>
                  <a:schemeClr val="dk1"/>
                </a:solidFill>
                <a:latin typeface="Raleway"/>
                <a:ea typeface="Raleway"/>
                <a:cs typeface="Raleway"/>
                <a:sym typeface="Raleway"/>
              </a:rPr>
              <a:t>4. </a:t>
            </a:r>
            <a:r>
              <a:rPr lang="it-IT" sz="1800">
                <a:solidFill>
                  <a:schemeClr val="dk1"/>
                </a:solidFill>
                <a:latin typeface="Raleway"/>
                <a:ea typeface="Raleway"/>
                <a:cs typeface="Raleway"/>
                <a:sym typeface="Raleway"/>
              </a:rPr>
              <a:t>  Collecting data of the single user we will be able to show him an </a:t>
            </a:r>
            <a:r>
              <a:rPr b="1" lang="it-IT" sz="1800">
                <a:solidFill>
                  <a:schemeClr val="dk1"/>
                </a:solidFill>
                <a:latin typeface="Raleway"/>
                <a:ea typeface="Raleway"/>
                <a:cs typeface="Raleway"/>
                <a:sym typeface="Raleway"/>
              </a:rPr>
              <a:t>history </a:t>
            </a:r>
            <a:r>
              <a:rPr lang="it-IT" sz="1800">
                <a:solidFill>
                  <a:schemeClr val="dk1"/>
                </a:solidFill>
                <a:latin typeface="Raleway"/>
                <a:ea typeface="Raleway"/>
                <a:cs typeface="Raleway"/>
                <a:sym typeface="Raleway"/>
              </a:rPr>
              <a:t>of what happened since he bought SAURUSS</a:t>
            </a:r>
            <a:endParaRPr sz="1800">
              <a:solidFill>
                <a:schemeClr val="dk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it-IT" sz="2200">
                <a:solidFill>
                  <a:schemeClr val="dk1"/>
                </a:solidFill>
                <a:latin typeface="Raleway"/>
                <a:ea typeface="Raleway"/>
                <a:cs typeface="Raleway"/>
                <a:sym typeface="Raleway"/>
              </a:rPr>
              <a:t>5.</a:t>
            </a:r>
            <a:r>
              <a:rPr lang="it-IT" sz="1800">
                <a:solidFill>
                  <a:schemeClr val="dk1"/>
                </a:solidFill>
                <a:latin typeface="Raleway"/>
                <a:ea typeface="Raleway"/>
                <a:cs typeface="Raleway"/>
                <a:sym typeface="Raleway"/>
              </a:rPr>
              <a:t> Collecting together data from multiple SAURUSS of different users we will be able to do separate </a:t>
            </a:r>
            <a:r>
              <a:rPr b="1" lang="it-IT" sz="1800">
                <a:solidFill>
                  <a:schemeClr val="dk1"/>
                </a:solidFill>
                <a:latin typeface="Raleway"/>
                <a:ea typeface="Raleway"/>
                <a:cs typeface="Raleway"/>
                <a:sym typeface="Raleway"/>
              </a:rPr>
              <a:t>statistics about intrusions</a:t>
            </a:r>
            <a:r>
              <a:rPr lang="it-IT" sz="1800">
                <a:solidFill>
                  <a:schemeClr val="dk1"/>
                </a:solidFill>
                <a:latin typeface="Raleway"/>
                <a:ea typeface="Raleway"/>
                <a:cs typeface="Raleway"/>
                <a:sym typeface="Raleway"/>
              </a:rPr>
              <a:t>, statistics based on </a:t>
            </a:r>
            <a:r>
              <a:rPr b="1" lang="it-IT" sz="1800">
                <a:solidFill>
                  <a:schemeClr val="dk1"/>
                </a:solidFill>
                <a:latin typeface="Raleway"/>
                <a:ea typeface="Raleway"/>
                <a:cs typeface="Raleway"/>
                <a:sym typeface="Raleway"/>
              </a:rPr>
              <a:t>time </a:t>
            </a:r>
            <a:r>
              <a:rPr lang="it-IT" sz="1800">
                <a:solidFill>
                  <a:schemeClr val="dk1"/>
                </a:solidFill>
                <a:latin typeface="Raleway"/>
                <a:ea typeface="Raleway"/>
                <a:cs typeface="Raleway"/>
                <a:sym typeface="Raleway"/>
              </a:rPr>
              <a:t>and also </a:t>
            </a:r>
            <a:r>
              <a:rPr b="1" lang="it-IT" sz="1800">
                <a:solidFill>
                  <a:schemeClr val="dk1"/>
                </a:solidFill>
                <a:latin typeface="Raleway"/>
                <a:ea typeface="Raleway"/>
                <a:cs typeface="Raleway"/>
                <a:sym typeface="Raleway"/>
              </a:rPr>
              <a:t>zone</a:t>
            </a:r>
            <a:endParaRPr sz="1800">
              <a:solidFill>
                <a:schemeClr val="dk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it-IT" sz="2200">
                <a:solidFill>
                  <a:schemeClr val="dk1"/>
                </a:solidFill>
                <a:latin typeface="Raleway"/>
                <a:ea typeface="Raleway"/>
                <a:cs typeface="Raleway"/>
                <a:sym typeface="Raleway"/>
              </a:rPr>
              <a:t>6. </a:t>
            </a:r>
            <a:r>
              <a:rPr lang="it-IT" sz="1800">
                <a:solidFill>
                  <a:schemeClr val="dk1"/>
                </a:solidFill>
                <a:latin typeface="Raleway"/>
                <a:ea typeface="Raleway"/>
                <a:cs typeface="Raleway"/>
                <a:sym typeface="Raleway"/>
              </a:rPr>
              <a:t>We will improve the drone movements including features of </a:t>
            </a:r>
            <a:r>
              <a:rPr b="1" lang="it-IT" sz="1800">
                <a:solidFill>
                  <a:schemeClr val="dk1"/>
                </a:solidFill>
                <a:latin typeface="Raleway"/>
                <a:ea typeface="Raleway"/>
                <a:cs typeface="Raleway"/>
                <a:sym typeface="Raleway"/>
              </a:rPr>
              <a:t>obstacle avoidance </a:t>
            </a:r>
            <a:endParaRPr b="1" sz="1800">
              <a:solidFill>
                <a:schemeClr val="dk1"/>
              </a:solidFill>
              <a:latin typeface="Raleway"/>
              <a:ea typeface="Raleway"/>
              <a:cs typeface="Raleway"/>
              <a:sym typeface="Raleway"/>
            </a:endParaRPr>
          </a:p>
          <a:p>
            <a:pPr indent="0" lvl="0" marL="0" rtl="0" algn="l">
              <a:spcBef>
                <a:spcPts val="1400"/>
              </a:spcBef>
              <a:spcAft>
                <a:spcPts val="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1"/>
          <p:cNvPicPr preferRelativeResize="0"/>
          <p:nvPr/>
        </p:nvPicPr>
        <p:blipFill>
          <a:blip r:embed="rId3">
            <a:alphaModFix/>
          </a:blip>
          <a:stretch>
            <a:fillRect/>
          </a:stretch>
        </p:blipFill>
        <p:spPr>
          <a:xfrm>
            <a:off x="608725" y="461250"/>
            <a:ext cx="10974551" cy="593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2"/>
          <p:cNvPicPr preferRelativeResize="0"/>
          <p:nvPr/>
        </p:nvPicPr>
        <p:blipFill>
          <a:blip r:embed="rId3">
            <a:alphaModFix/>
          </a:blip>
          <a:stretch>
            <a:fillRect/>
          </a:stretch>
        </p:blipFill>
        <p:spPr>
          <a:xfrm>
            <a:off x="322239" y="1243275"/>
            <a:ext cx="7831977" cy="5225202"/>
          </a:xfrm>
          <a:prstGeom prst="rect">
            <a:avLst/>
          </a:prstGeom>
          <a:noFill/>
          <a:ln>
            <a:noFill/>
          </a:ln>
        </p:spPr>
      </p:pic>
      <p:sp>
        <p:nvSpPr>
          <p:cNvPr id="152" name="Google Shape;152;p22"/>
          <p:cNvSpPr/>
          <p:nvPr/>
        </p:nvSpPr>
        <p:spPr>
          <a:xfrm>
            <a:off x="0" y="-59300"/>
            <a:ext cx="12192000" cy="1096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3" name="Google Shape;153;p22"/>
          <p:cNvSpPr txBox="1"/>
          <p:nvPr/>
        </p:nvSpPr>
        <p:spPr>
          <a:xfrm>
            <a:off x="444675" y="227275"/>
            <a:ext cx="1130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latin typeface="Raleway"/>
              <a:ea typeface="Raleway"/>
              <a:cs typeface="Raleway"/>
              <a:sym typeface="Raleway"/>
            </a:endParaRPr>
          </a:p>
        </p:txBody>
      </p:sp>
      <p:sp>
        <p:nvSpPr>
          <p:cNvPr id="154" name="Google Shape;154;p22"/>
          <p:cNvSpPr txBox="1"/>
          <p:nvPr/>
        </p:nvSpPr>
        <p:spPr>
          <a:xfrm>
            <a:off x="296450" y="79050"/>
            <a:ext cx="11453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sz="3100">
                <a:solidFill>
                  <a:schemeClr val="lt1"/>
                </a:solidFill>
                <a:latin typeface="Raleway"/>
                <a:ea typeface="Raleway"/>
                <a:cs typeface="Raleway"/>
                <a:sym typeface="Raleway"/>
              </a:rPr>
              <a:t>Our companion app: </a:t>
            </a:r>
            <a:r>
              <a:rPr b="1" lang="it-IT" sz="3100">
                <a:solidFill>
                  <a:schemeClr val="lt1"/>
                </a:solidFill>
                <a:highlight>
                  <a:schemeClr val="accent3"/>
                </a:highlight>
                <a:latin typeface="Raleway"/>
                <a:ea typeface="Raleway"/>
                <a:cs typeface="Raleway"/>
                <a:sym typeface="Raleway"/>
              </a:rPr>
              <a:t>SaurApp</a:t>
            </a:r>
            <a:endParaRPr b="1" sz="3100">
              <a:solidFill>
                <a:schemeClr val="lt1"/>
              </a:solidFill>
              <a:highlight>
                <a:schemeClr val="accent3"/>
              </a:highlight>
              <a:latin typeface="Raleway"/>
              <a:ea typeface="Raleway"/>
              <a:cs typeface="Raleway"/>
              <a:sym typeface="Raleway"/>
            </a:endParaRPr>
          </a:p>
        </p:txBody>
      </p:sp>
      <p:sp>
        <p:nvSpPr>
          <p:cNvPr id="155" name="Google Shape;155;p22"/>
          <p:cNvSpPr txBox="1"/>
          <p:nvPr/>
        </p:nvSpPr>
        <p:spPr>
          <a:xfrm>
            <a:off x="8369925" y="1590975"/>
            <a:ext cx="3379500" cy="3986700"/>
          </a:xfrm>
          <a:prstGeom prst="rect">
            <a:avLst/>
          </a:prstGeom>
          <a:noFill/>
          <a:ln>
            <a:noFill/>
          </a:ln>
        </p:spPr>
        <p:txBody>
          <a:bodyPr anchorCtr="0" anchor="t" bIns="91425" lIns="91425" spcFirstLastPara="1" rIns="91425" wrap="square" tIns="91425">
            <a:spAutoFit/>
          </a:bodyPr>
          <a:lstStyle/>
          <a:p>
            <a:pPr indent="-349250" lvl="0" marL="457200" rtl="0" algn="l">
              <a:lnSpc>
                <a:spcPct val="100000"/>
              </a:lnSpc>
              <a:spcBef>
                <a:spcPts val="0"/>
              </a:spcBef>
              <a:spcAft>
                <a:spcPts val="0"/>
              </a:spcAft>
              <a:buClr>
                <a:schemeClr val="dk1"/>
              </a:buClr>
              <a:buSzPts val="1900"/>
              <a:buFont typeface="Raleway Medium"/>
              <a:buChar char="●"/>
            </a:pPr>
            <a:r>
              <a:rPr b="1" lang="it-IT" sz="1900">
                <a:latin typeface="Raleway"/>
                <a:ea typeface="Raleway"/>
                <a:cs typeface="Raleway"/>
                <a:sym typeface="Raleway"/>
              </a:rPr>
              <a:t>Register and Login</a:t>
            </a:r>
            <a:br>
              <a:rPr lang="it-IT" sz="1900">
                <a:latin typeface="Raleway Medium"/>
                <a:ea typeface="Raleway Medium"/>
                <a:cs typeface="Raleway Medium"/>
                <a:sym typeface="Raleway Medium"/>
              </a:rPr>
            </a:br>
            <a:endParaRPr sz="1900">
              <a:latin typeface="Raleway Medium"/>
              <a:ea typeface="Raleway Medium"/>
              <a:cs typeface="Raleway Medium"/>
              <a:sym typeface="Raleway Medium"/>
            </a:endParaRPr>
          </a:p>
          <a:p>
            <a:pPr indent="-349250" lvl="0" marL="457200" rtl="0" algn="l">
              <a:lnSpc>
                <a:spcPct val="100000"/>
              </a:lnSpc>
              <a:spcBef>
                <a:spcPts val="0"/>
              </a:spcBef>
              <a:spcAft>
                <a:spcPts val="0"/>
              </a:spcAft>
              <a:buClr>
                <a:schemeClr val="dk1"/>
              </a:buClr>
              <a:buSzPts val="1900"/>
              <a:buFont typeface="Raleway Medium"/>
              <a:buChar char="●"/>
            </a:pPr>
            <a:r>
              <a:rPr b="1" lang="it-IT" sz="1900">
                <a:latin typeface="Raleway"/>
                <a:ea typeface="Raleway"/>
                <a:cs typeface="Raleway"/>
                <a:sym typeface="Raleway"/>
              </a:rPr>
              <a:t>Dashboard</a:t>
            </a:r>
            <a:r>
              <a:rPr lang="it-IT" sz="1900">
                <a:latin typeface="Raleway Medium"/>
                <a:ea typeface="Raleway Medium"/>
                <a:cs typeface="Raleway Medium"/>
                <a:sym typeface="Raleway Medium"/>
              </a:rPr>
              <a:t>: info and scheduling for ON/OFF of SAURUSS Sensors</a:t>
            </a:r>
            <a:br>
              <a:rPr lang="it-IT" sz="1900">
                <a:latin typeface="Raleway Medium"/>
                <a:ea typeface="Raleway Medium"/>
                <a:cs typeface="Raleway Medium"/>
                <a:sym typeface="Raleway Medium"/>
              </a:rPr>
            </a:br>
            <a:endParaRPr sz="1900">
              <a:latin typeface="Raleway Medium"/>
              <a:ea typeface="Raleway Medium"/>
              <a:cs typeface="Raleway Medium"/>
              <a:sym typeface="Raleway Medium"/>
            </a:endParaRPr>
          </a:p>
          <a:p>
            <a:pPr indent="-349250" lvl="0" marL="457200" rtl="0" algn="l">
              <a:lnSpc>
                <a:spcPct val="100000"/>
              </a:lnSpc>
              <a:spcBef>
                <a:spcPts val="0"/>
              </a:spcBef>
              <a:spcAft>
                <a:spcPts val="0"/>
              </a:spcAft>
              <a:buClr>
                <a:schemeClr val="dk1"/>
              </a:buClr>
              <a:buSzPts val="1900"/>
              <a:buFont typeface="Raleway Medium"/>
              <a:buChar char="●"/>
            </a:pPr>
            <a:r>
              <a:rPr b="1" lang="it-IT" sz="1900">
                <a:latin typeface="Raleway"/>
                <a:ea typeface="Raleway"/>
                <a:cs typeface="Raleway"/>
                <a:sym typeface="Raleway"/>
              </a:rPr>
              <a:t>Notifications</a:t>
            </a:r>
            <a:r>
              <a:rPr lang="it-IT" sz="1900">
                <a:latin typeface="Raleway Medium"/>
                <a:ea typeface="Raleway Medium"/>
                <a:cs typeface="Raleway Medium"/>
                <a:sym typeface="Raleway Medium"/>
              </a:rPr>
              <a:t>: see new and past alerts, get photos and video proofs</a:t>
            </a:r>
            <a:br>
              <a:rPr lang="it-IT" sz="1900">
                <a:latin typeface="Raleway Medium"/>
                <a:ea typeface="Raleway Medium"/>
                <a:cs typeface="Raleway Medium"/>
                <a:sym typeface="Raleway Medium"/>
              </a:rPr>
            </a:br>
            <a:endParaRPr sz="1900">
              <a:latin typeface="Raleway Medium"/>
              <a:ea typeface="Raleway Medium"/>
              <a:cs typeface="Raleway Medium"/>
              <a:sym typeface="Raleway Medium"/>
            </a:endParaRPr>
          </a:p>
          <a:p>
            <a:pPr indent="-349250" lvl="0" marL="457200" rtl="0" algn="l">
              <a:lnSpc>
                <a:spcPct val="100000"/>
              </a:lnSpc>
              <a:spcBef>
                <a:spcPts val="0"/>
              </a:spcBef>
              <a:spcAft>
                <a:spcPts val="0"/>
              </a:spcAft>
              <a:buClr>
                <a:schemeClr val="dk1"/>
              </a:buClr>
              <a:buSzPts val="1900"/>
              <a:buFont typeface="Raleway Medium"/>
              <a:buChar char="●"/>
            </a:pPr>
            <a:r>
              <a:rPr b="1" lang="it-IT" sz="1900">
                <a:latin typeface="Raleway"/>
                <a:ea typeface="Raleway"/>
                <a:cs typeface="Raleway"/>
                <a:sym typeface="Raleway"/>
              </a:rPr>
              <a:t>Easy setup</a:t>
            </a:r>
            <a:r>
              <a:rPr lang="it-IT" sz="1900">
                <a:latin typeface="Raleway Medium"/>
                <a:ea typeface="Raleway Medium"/>
                <a:cs typeface="Raleway Medium"/>
                <a:sym typeface="Raleway Medium"/>
              </a:rPr>
              <a:t>: scan the QR code on our sensors and you’re done! </a:t>
            </a:r>
            <a:endParaRPr sz="1900">
              <a:latin typeface="Raleway Medium"/>
              <a:ea typeface="Raleway Medium"/>
              <a:cs typeface="Raleway Medium"/>
              <a:sym typeface="Raleway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animEffect filter="fade" transition="in">
                                      <p:cBhvr>
                                        <p:cTn dur="600"/>
                                        <p:tgtEl>
                                          <p:spTgt spid="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animEffect filter="fade" transition="in">
                                      <p:cBhvr>
                                        <p:cTn dur="600"/>
                                        <p:tgtEl>
                                          <p:spTgt spid="1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animEffect filter="fade" transition="in">
                                      <p:cBhvr>
                                        <p:cTn dur="600"/>
                                        <p:tgtEl>
                                          <p:spTgt spid="1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xEl>
                                              <p:pRg end="3" st="3"/>
                                            </p:txEl>
                                          </p:spTgt>
                                        </p:tgtEl>
                                        <p:attrNameLst>
                                          <p:attrName>style.visibility</p:attrName>
                                        </p:attrNameLst>
                                      </p:cBhvr>
                                      <p:to>
                                        <p:strVal val="visible"/>
                                      </p:to>
                                    </p:set>
                                    <p:animEffect filter="fade" transition="in">
                                      <p:cBhvr>
                                        <p:cTn dur="600"/>
                                        <p:tgtEl>
                                          <p:spTgt spid="1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959375" y="242450"/>
            <a:ext cx="4722300" cy="765600"/>
          </a:xfrm>
          <a:prstGeom prst="rect">
            <a:avLst/>
          </a:prstGeom>
        </p:spPr>
        <p:txBody>
          <a:bodyPr anchorCtr="0" anchor="t" bIns="45700" lIns="91425" spcFirstLastPara="1" rIns="91425" wrap="square" tIns="27425">
            <a:normAutofit/>
          </a:bodyPr>
          <a:lstStyle/>
          <a:p>
            <a:pPr indent="0" lvl="0" marL="0" rtl="0" algn="ctr">
              <a:spcBef>
                <a:spcPts val="0"/>
              </a:spcBef>
              <a:spcAft>
                <a:spcPts val="0"/>
              </a:spcAft>
              <a:buNone/>
            </a:pPr>
            <a:r>
              <a:rPr lang="it-IT" sz="4200">
                <a:solidFill>
                  <a:schemeClr val="lt1"/>
                </a:solidFill>
                <a:highlight>
                  <a:schemeClr val="dk1"/>
                </a:highlight>
              </a:rPr>
              <a:t>Why SAURUSS ?</a:t>
            </a:r>
            <a:endParaRPr sz="4200">
              <a:solidFill>
                <a:schemeClr val="lt1"/>
              </a:solidFill>
              <a:highlight>
                <a:schemeClr val="dk1"/>
              </a:highlight>
            </a:endParaRPr>
          </a:p>
        </p:txBody>
      </p:sp>
      <p:pic>
        <p:nvPicPr>
          <p:cNvPr id="161" name="Google Shape;161;p23"/>
          <p:cNvPicPr preferRelativeResize="0"/>
          <p:nvPr/>
        </p:nvPicPr>
        <p:blipFill>
          <a:blip r:embed="rId3">
            <a:alphaModFix/>
          </a:blip>
          <a:stretch>
            <a:fillRect/>
          </a:stretch>
        </p:blipFill>
        <p:spPr>
          <a:xfrm>
            <a:off x="7166650" y="183175"/>
            <a:ext cx="4362450" cy="2057400"/>
          </a:xfrm>
          <a:prstGeom prst="rect">
            <a:avLst/>
          </a:prstGeom>
          <a:noFill/>
          <a:ln>
            <a:noFill/>
          </a:ln>
        </p:spPr>
      </p:pic>
      <p:sp>
        <p:nvSpPr>
          <p:cNvPr id="162" name="Google Shape;162;p23"/>
          <p:cNvSpPr txBox="1"/>
          <p:nvPr/>
        </p:nvSpPr>
        <p:spPr>
          <a:xfrm>
            <a:off x="6729525" y="2375825"/>
            <a:ext cx="4970700" cy="7110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1400"/>
              </a:spcBef>
              <a:spcAft>
                <a:spcPts val="200"/>
              </a:spcAft>
              <a:buNone/>
            </a:pPr>
            <a:r>
              <a:rPr b="1" lang="it-IT" sz="3600">
                <a:solidFill>
                  <a:schemeClr val="dk1"/>
                </a:solidFill>
                <a:latin typeface="Raleway"/>
                <a:ea typeface="Raleway"/>
                <a:cs typeface="Raleway"/>
                <a:sym typeface="Raleway"/>
              </a:rPr>
              <a:t>Fully Autonomous</a:t>
            </a:r>
            <a:endParaRPr b="1" sz="3600">
              <a:solidFill>
                <a:schemeClr val="dk1"/>
              </a:solidFill>
              <a:latin typeface="Raleway"/>
              <a:ea typeface="Raleway"/>
              <a:cs typeface="Raleway"/>
              <a:sym typeface="Raleway"/>
            </a:endParaRPr>
          </a:p>
        </p:txBody>
      </p:sp>
      <p:sp>
        <p:nvSpPr>
          <p:cNvPr id="163" name="Google Shape;163;p23"/>
          <p:cNvSpPr txBox="1"/>
          <p:nvPr/>
        </p:nvSpPr>
        <p:spPr>
          <a:xfrm>
            <a:off x="701825" y="3764950"/>
            <a:ext cx="5237400" cy="19434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1400"/>
              </a:spcBef>
              <a:spcAft>
                <a:spcPts val="0"/>
              </a:spcAft>
              <a:buNone/>
            </a:pPr>
            <a:r>
              <a:rPr b="1" lang="it-IT" sz="3600">
                <a:solidFill>
                  <a:schemeClr val="dk1"/>
                </a:solidFill>
                <a:latin typeface="Raleway"/>
                <a:ea typeface="Raleway"/>
                <a:cs typeface="Raleway"/>
                <a:sym typeface="Raleway"/>
              </a:rPr>
              <a:t>Flexible</a:t>
            </a:r>
            <a:endParaRPr b="1" sz="3600">
              <a:solidFill>
                <a:schemeClr val="dk1"/>
              </a:solidFill>
              <a:latin typeface="Raleway"/>
              <a:ea typeface="Raleway"/>
              <a:cs typeface="Raleway"/>
              <a:sym typeface="Raleway"/>
            </a:endParaRPr>
          </a:p>
          <a:p>
            <a:pPr indent="0" lvl="0" marL="0" rtl="0" algn="ctr">
              <a:lnSpc>
                <a:spcPct val="95000"/>
              </a:lnSpc>
              <a:spcBef>
                <a:spcPts val="1400"/>
              </a:spcBef>
              <a:spcAft>
                <a:spcPts val="200"/>
              </a:spcAft>
              <a:buNone/>
            </a:pPr>
            <a:r>
              <a:rPr b="1" lang="it-IT" sz="3600">
                <a:solidFill>
                  <a:schemeClr val="dk1"/>
                </a:solidFill>
                <a:latin typeface="Raleway"/>
                <a:ea typeface="Raleway"/>
                <a:cs typeface="Raleway"/>
                <a:sym typeface="Raleway"/>
              </a:rPr>
              <a:t>private, industrial, military,...</a:t>
            </a:r>
            <a:endParaRPr b="1" sz="3600">
              <a:solidFill>
                <a:schemeClr val="dk1"/>
              </a:solidFill>
              <a:latin typeface="Raleway"/>
              <a:ea typeface="Raleway"/>
              <a:cs typeface="Raleway"/>
              <a:sym typeface="Raleway"/>
            </a:endParaRPr>
          </a:p>
        </p:txBody>
      </p:sp>
      <p:sp>
        <p:nvSpPr>
          <p:cNvPr id="164" name="Google Shape;164;p23"/>
          <p:cNvSpPr txBox="1"/>
          <p:nvPr/>
        </p:nvSpPr>
        <p:spPr>
          <a:xfrm>
            <a:off x="1774025" y="2375825"/>
            <a:ext cx="3093000" cy="7110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1400"/>
              </a:spcBef>
              <a:spcAft>
                <a:spcPts val="200"/>
              </a:spcAft>
              <a:buNone/>
            </a:pPr>
            <a:r>
              <a:rPr b="1" lang="it-IT" sz="3600">
                <a:solidFill>
                  <a:schemeClr val="dk1"/>
                </a:solidFill>
                <a:latin typeface="Raleway"/>
                <a:ea typeface="Raleway"/>
                <a:cs typeface="Raleway"/>
                <a:sym typeface="Raleway"/>
              </a:rPr>
              <a:t>Easy Setup</a:t>
            </a:r>
            <a:endParaRPr b="1" sz="3600">
              <a:solidFill>
                <a:schemeClr val="dk1"/>
              </a:solidFill>
              <a:latin typeface="Raleway"/>
              <a:ea typeface="Raleway"/>
              <a:cs typeface="Raleway"/>
              <a:sym typeface="Raleway"/>
            </a:endParaRPr>
          </a:p>
        </p:txBody>
      </p:sp>
      <p:sp>
        <p:nvSpPr>
          <p:cNvPr id="165" name="Google Shape;165;p23"/>
          <p:cNvSpPr txBox="1"/>
          <p:nvPr/>
        </p:nvSpPr>
        <p:spPr>
          <a:xfrm>
            <a:off x="6892150" y="4381150"/>
            <a:ext cx="4970700" cy="7110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1400"/>
              </a:spcBef>
              <a:spcAft>
                <a:spcPts val="200"/>
              </a:spcAft>
              <a:buNone/>
            </a:pPr>
            <a:r>
              <a:rPr b="1" lang="it-IT" sz="3600">
                <a:solidFill>
                  <a:schemeClr val="dk1"/>
                </a:solidFill>
                <a:latin typeface="Raleway"/>
                <a:ea typeface="Raleway"/>
                <a:cs typeface="Raleway"/>
                <a:sym typeface="Raleway"/>
              </a:rPr>
              <a:t>Mobile</a:t>
            </a:r>
            <a:endParaRPr b="1" sz="3600">
              <a:solidFill>
                <a:schemeClr val="dk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972600" y="1196000"/>
            <a:ext cx="10251300" cy="13338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SzPts val="891"/>
              <a:buNone/>
            </a:pPr>
            <a:r>
              <a:rPr lang="it-IT" sz="6730"/>
              <a:t>HW &amp; SW </a:t>
            </a:r>
            <a:r>
              <a:rPr lang="it-IT" sz="6730"/>
              <a:t>architecture 🏠</a:t>
            </a:r>
            <a:endParaRPr sz="6730"/>
          </a:p>
        </p:txBody>
      </p:sp>
      <p:sp>
        <p:nvSpPr>
          <p:cNvPr id="171" name="Google Shape;171;p24"/>
          <p:cNvSpPr txBox="1"/>
          <p:nvPr>
            <p:ph idx="1" type="body"/>
          </p:nvPr>
        </p:nvSpPr>
        <p:spPr>
          <a:xfrm>
            <a:off x="972600" y="3030517"/>
            <a:ext cx="10251300" cy="2107200"/>
          </a:xfrm>
          <a:prstGeom prst="rect">
            <a:avLst/>
          </a:prstGeom>
        </p:spPr>
        <p:txBody>
          <a:bodyPr anchorCtr="0" anchor="t" bIns="121900" lIns="121900" spcFirstLastPara="1" rIns="121900" wrap="square" tIns="121900">
            <a:normAutofit fontScale="92500"/>
          </a:bodyPr>
          <a:lstStyle/>
          <a:p>
            <a:pPr indent="-381317" lvl="0" marL="457200" rtl="0" algn="l">
              <a:lnSpc>
                <a:spcPct val="150000"/>
              </a:lnSpc>
              <a:spcBef>
                <a:spcPts val="0"/>
              </a:spcBef>
              <a:spcAft>
                <a:spcPts val="0"/>
              </a:spcAft>
              <a:buSzPct val="100000"/>
              <a:buFont typeface="Raleway SemiBold"/>
              <a:buAutoNum type="arabicPeriod"/>
            </a:pPr>
            <a:r>
              <a:rPr lang="it-IT" sz="2600">
                <a:latin typeface="Raleway SemiBold"/>
                <a:ea typeface="Raleway SemiBold"/>
                <a:cs typeface="Raleway SemiBold"/>
                <a:sym typeface="Raleway SemiBold"/>
              </a:rPr>
              <a:t>DIFFERENCES BETWEEN FINAL PRODUCT AND OUR PROTOTYPE</a:t>
            </a:r>
            <a:endParaRPr sz="2600">
              <a:latin typeface="Raleway SemiBold"/>
              <a:ea typeface="Raleway SemiBold"/>
              <a:cs typeface="Raleway SemiBold"/>
              <a:sym typeface="Raleway SemiBold"/>
            </a:endParaRPr>
          </a:p>
          <a:p>
            <a:pPr indent="-381317" lvl="0" marL="457200" rtl="0" algn="l">
              <a:lnSpc>
                <a:spcPct val="150000"/>
              </a:lnSpc>
              <a:spcBef>
                <a:spcPts val="0"/>
              </a:spcBef>
              <a:spcAft>
                <a:spcPts val="0"/>
              </a:spcAft>
              <a:buSzPct val="100000"/>
              <a:buFont typeface="Raleway SemiBold"/>
              <a:buAutoNum type="arabicPeriod"/>
            </a:pPr>
            <a:r>
              <a:rPr lang="it-IT" sz="2600">
                <a:latin typeface="Raleway SemiBold"/>
                <a:ea typeface="Raleway SemiBold"/>
                <a:cs typeface="Raleway SemiBold"/>
                <a:sym typeface="Raleway SemiBold"/>
              </a:rPr>
              <a:t>HARDWARE AND SOFTWARE USED FOR PROTOTYPE</a:t>
            </a:r>
            <a:endParaRPr sz="2600">
              <a:latin typeface="Raleway SemiBold"/>
              <a:ea typeface="Raleway SemiBold"/>
              <a:cs typeface="Raleway SemiBold"/>
              <a:sym typeface="Raleway SemiBold"/>
            </a:endParaRPr>
          </a:p>
          <a:p>
            <a:pPr indent="-381317" lvl="0" marL="457200" rtl="0" algn="l">
              <a:lnSpc>
                <a:spcPct val="150000"/>
              </a:lnSpc>
              <a:spcBef>
                <a:spcPts val="0"/>
              </a:spcBef>
              <a:spcAft>
                <a:spcPts val="0"/>
              </a:spcAft>
              <a:buSzPct val="100000"/>
              <a:buFont typeface="Raleway SemiBold"/>
              <a:buAutoNum type="arabicPeriod"/>
            </a:pPr>
            <a:r>
              <a:rPr lang="it-IT" sz="2600">
                <a:latin typeface="Raleway SemiBold"/>
                <a:ea typeface="Raleway SemiBold"/>
                <a:cs typeface="Raleway SemiBold"/>
                <a:sym typeface="Raleway SemiBold"/>
              </a:rPr>
              <a:t>FULL ARCHITECTURE WITH MAIN FUNCTIONALITIES</a:t>
            </a:r>
            <a:endParaRPr sz="2600">
              <a:latin typeface="Raleway SemiBold"/>
              <a:ea typeface="Raleway SemiBold"/>
              <a:cs typeface="Raleway SemiBold"/>
              <a:sym typeface="Raleway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 calcmode="lin" valueType="num">
                                      <p:cBhvr additive="base">
                                        <p:cTn dur="1000"/>
                                        <p:tgtEl>
                                          <p:spTgt spid="17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anim calcmode="lin" valueType="num">
                                      <p:cBhvr additive="base">
                                        <p:cTn dur="1000"/>
                                        <p:tgtEl>
                                          <p:spTgt spid="17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anim calcmode="lin" valueType="num">
                                      <p:cBhvr additive="base">
                                        <p:cTn dur="1000"/>
                                        <p:tgtEl>
                                          <p:spTgt spid="17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